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8" r:id="rId2"/>
    <p:sldId id="291" r:id="rId3"/>
    <p:sldId id="292" r:id="rId4"/>
    <p:sldId id="293" r:id="rId5"/>
    <p:sldId id="294" r:id="rId6"/>
    <p:sldId id="295" r:id="rId7"/>
    <p:sldId id="296" r:id="rId8"/>
    <p:sldId id="297" r:id="rId9"/>
    <p:sldId id="304" r:id="rId10"/>
    <p:sldId id="260" r:id="rId11"/>
    <p:sldId id="257" r:id="rId12"/>
    <p:sldId id="308" r:id="rId13"/>
    <p:sldId id="259" r:id="rId14"/>
    <p:sldId id="309" r:id="rId15"/>
    <p:sldId id="305" r:id="rId16"/>
    <p:sldId id="310" r:id="rId17"/>
    <p:sldId id="263" r:id="rId18"/>
    <p:sldId id="265" r:id="rId19"/>
    <p:sldId id="261" r:id="rId20"/>
    <p:sldId id="266" r:id="rId21"/>
    <p:sldId id="269" r:id="rId22"/>
    <p:sldId id="302" r:id="rId23"/>
    <p:sldId id="280" r:id="rId24"/>
    <p:sldId id="281" r:id="rId25"/>
    <p:sldId id="303" r:id="rId26"/>
    <p:sldId id="298" r:id="rId27"/>
    <p:sldId id="307" r:id="rId28"/>
    <p:sldId id="277" r:id="rId29"/>
    <p:sldId id="278" r:id="rId30"/>
    <p:sldId id="287" r:id="rId31"/>
    <p:sldId id="288" r:id="rId32"/>
    <p:sldId id="289" r:id="rId33"/>
    <p:sldId id="290" r:id="rId34"/>
    <p:sldId id="299" r:id="rId35"/>
    <p:sldId id="300" r:id="rId36"/>
    <p:sldId id="301" r:id="rId37"/>
    <p:sldId id="268" r:id="rId38"/>
    <p:sldId id="306"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D2DEEF"/>
    <a:srgbClr val="D2DEE7"/>
    <a:srgbClr val="B5CBE7"/>
    <a:srgbClr val="5B9BD5"/>
    <a:srgbClr val="A5A5A5"/>
    <a:srgbClr val="EAEFF7"/>
    <a:srgbClr val="2880C2"/>
    <a:srgbClr val="2F8ED4"/>
    <a:srgbClr val="0A5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4" autoAdjust="0"/>
    <p:restoredTop sz="78085" autoAdjust="0"/>
  </p:normalViewPr>
  <p:slideViewPr>
    <p:cSldViewPr snapToGrid="0">
      <p:cViewPr varScale="1">
        <p:scale>
          <a:sx n="111" d="100"/>
          <a:sy n="111" d="100"/>
        </p:scale>
        <p:origin x="450" y="102"/>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Speed</c:v>
                </c:pt>
              </c:strCache>
            </c:strRef>
          </c:tx>
          <c:spPr>
            <a:ln w="19050" cap="rnd">
              <a:noFill/>
              <a:round/>
            </a:ln>
            <a:effectLst/>
          </c:spPr>
          <c:marker>
            <c:symbol val="circle"/>
            <c:size val="5"/>
            <c:spPr>
              <a:solidFill>
                <a:schemeClr val="accent1"/>
              </a:solidFill>
              <a:ln w="127000">
                <a:solidFill>
                  <a:schemeClr val="accent1"/>
                </a:solidFill>
              </a:ln>
              <a:effectLst/>
            </c:spPr>
          </c:marker>
          <c:xVal>
            <c:numRef>
              <c:f>Sheet1!$A$2:$A$12</c:f>
              <c:numCache>
                <c:formatCode>General</c:formatCode>
                <c:ptCount val="11"/>
                <c:pt idx="0">
                  <c:v>5</c:v>
                </c:pt>
                <c:pt idx="1">
                  <c:v>7</c:v>
                </c:pt>
                <c:pt idx="2">
                  <c:v>4</c:v>
                </c:pt>
                <c:pt idx="3">
                  <c:v>7</c:v>
                </c:pt>
                <c:pt idx="4">
                  <c:v>4</c:v>
                </c:pt>
                <c:pt idx="5">
                  <c:v>5</c:v>
                </c:pt>
                <c:pt idx="6">
                  <c:v>8</c:v>
                </c:pt>
                <c:pt idx="7">
                  <c:v>3</c:v>
                </c:pt>
                <c:pt idx="8">
                  <c:v>4</c:v>
                </c:pt>
                <c:pt idx="9">
                  <c:v>3</c:v>
                </c:pt>
              </c:numCache>
            </c:numRef>
          </c:xVal>
          <c:yVal>
            <c:numRef>
              <c:f>Sheet1!$B$2:$B$12</c:f>
              <c:numCache>
                <c:formatCode>General</c:formatCode>
                <c:ptCount val="11"/>
                <c:pt idx="0">
                  <c:v>1</c:v>
                </c:pt>
                <c:pt idx="1">
                  <c:v>3</c:v>
                </c:pt>
                <c:pt idx="2">
                  <c:v>4</c:v>
                </c:pt>
                <c:pt idx="3">
                  <c:v>4</c:v>
                </c:pt>
                <c:pt idx="4">
                  <c:v>5</c:v>
                </c:pt>
                <c:pt idx="5">
                  <c:v>5</c:v>
                </c:pt>
                <c:pt idx="6">
                  <c:v>5</c:v>
                </c:pt>
                <c:pt idx="7">
                  <c:v>6</c:v>
                </c:pt>
                <c:pt idx="8">
                  <c:v>7</c:v>
                </c:pt>
                <c:pt idx="9">
                  <c:v>8</c:v>
                </c:pt>
              </c:numCache>
            </c:numRef>
          </c:yVal>
          <c:smooth val="0"/>
          <c:extLst>
            <c:ext xmlns:c16="http://schemas.microsoft.com/office/drawing/2014/chart" uri="{C3380CC4-5D6E-409C-BE32-E72D297353CC}">
              <c16:uniqueId val="{00000000-B5B3-467B-8767-9D7439530C35}"/>
            </c:ext>
          </c:extLst>
        </c:ser>
        <c:dLbls>
          <c:showLegendKey val="0"/>
          <c:showVal val="0"/>
          <c:showCatName val="0"/>
          <c:showSerName val="0"/>
          <c:showPercent val="0"/>
          <c:showBubbleSize val="0"/>
        </c:dLbls>
        <c:axId val="-2125260512"/>
        <c:axId val="-2125249712"/>
      </c:scatterChart>
      <c:valAx>
        <c:axId val="-2125260512"/>
        <c:scaling>
          <c:orientation val="minMax"/>
          <c:max val="10"/>
        </c:scaling>
        <c:delete val="0"/>
        <c:axPos val="b"/>
        <c:majorGridlines>
          <c:spPr>
            <a:ln w="381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t>Design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5249712"/>
        <c:crosses val="autoZero"/>
        <c:crossBetween val="midCat"/>
      </c:valAx>
      <c:valAx>
        <c:axId val="-2125249712"/>
        <c:scaling>
          <c:orientation val="minMax"/>
          <c:max val="10"/>
        </c:scaling>
        <c:delete val="0"/>
        <c:axPos val="l"/>
        <c:majorGridlines>
          <c:spPr>
            <a:ln w="38100"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t>Speed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52605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Speed</c:v>
                </c:pt>
              </c:strCache>
            </c:strRef>
          </c:tx>
          <c:spPr>
            <a:ln w="19050" cap="rnd">
              <a:noFill/>
              <a:round/>
            </a:ln>
            <a:effectLst/>
          </c:spPr>
          <c:marker>
            <c:symbol val="circle"/>
            <c:size val="5"/>
            <c:spPr>
              <a:solidFill>
                <a:schemeClr val="accent1"/>
              </a:solidFill>
              <a:ln w="127000">
                <a:solidFill>
                  <a:schemeClr val="accent1"/>
                </a:solidFill>
              </a:ln>
              <a:effectLst/>
            </c:spPr>
          </c:marker>
          <c:xVal>
            <c:numRef>
              <c:f>Sheet1!$A$2:$A$12</c:f>
              <c:numCache>
                <c:formatCode>General</c:formatCode>
                <c:ptCount val="11"/>
                <c:pt idx="0">
                  <c:v>5</c:v>
                </c:pt>
                <c:pt idx="1">
                  <c:v>7</c:v>
                </c:pt>
                <c:pt idx="2">
                  <c:v>4</c:v>
                </c:pt>
                <c:pt idx="3">
                  <c:v>7</c:v>
                </c:pt>
                <c:pt idx="4">
                  <c:v>4</c:v>
                </c:pt>
                <c:pt idx="5">
                  <c:v>5</c:v>
                </c:pt>
                <c:pt idx="6">
                  <c:v>8</c:v>
                </c:pt>
                <c:pt idx="7">
                  <c:v>3</c:v>
                </c:pt>
                <c:pt idx="8">
                  <c:v>4</c:v>
                </c:pt>
                <c:pt idx="9">
                  <c:v>3</c:v>
                </c:pt>
              </c:numCache>
            </c:numRef>
          </c:xVal>
          <c:yVal>
            <c:numRef>
              <c:f>Sheet1!$B$2:$B$12</c:f>
              <c:numCache>
                <c:formatCode>General</c:formatCode>
                <c:ptCount val="11"/>
                <c:pt idx="0">
                  <c:v>1</c:v>
                </c:pt>
                <c:pt idx="1">
                  <c:v>3</c:v>
                </c:pt>
                <c:pt idx="2">
                  <c:v>4</c:v>
                </c:pt>
                <c:pt idx="3">
                  <c:v>4</c:v>
                </c:pt>
                <c:pt idx="4">
                  <c:v>5</c:v>
                </c:pt>
                <c:pt idx="5">
                  <c:v>5</c:v>
                </c:pt>
                <c:pt idx="6">
                  <c:v>5</c:v>
                </c:pt>
                <c:pt idx="7">
                  <c:v>6</c:v>
                </c:pt>
                <c:pt idx="8">
                  <c:v>7</c:v>
                </c:pt>
                <c:pt idx="9">
                  <c:v>8</c:v>
                </c:pt>
              </c:numCache>
            </c:numRef>
          </c:yVal>
          <c:smooth val="0"/>
          <c:extLst>
            <c:ext xmlns:c16="http://schemas.microsoft.com/office/drawing/2014/chart" uri="{C3380CC4-5D6E-409C-BE32-E72D297353CC}">
              <c16:uniqueId val="{00000000-B5B3-467B-8767-9D7439530C35}"/>
            </c:ext>
          </c:extLst>
        </c:ser>
        <c:dLbls>
          <c:showLegendKey val="0"/>
          <c:showVal val="0"/>
          <c:showCatName val="0"/>
          <c:showSerName val="0"/>
          <c:showPercent val="0"/>
          <c:showBubbleSize val="0"/>
        </c:dLbls>
        <c:axId val="-2125260512"/>
        <c:axId val="-2125249712"/>
      </c:scatterChart>
      <c:valAx>
        <c:axId val="-2125260512"/>
        <c:scaling>
          <c:orientation val="minMax"/>
          <c:max val="10"/>
        </c:scaling>
        <c:delete val="0"/>
        <c:axPos val="b"/>
        <c:majorGridlines>
          <c:spPr>
            <a:ln w="38100"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t>Design</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5249712"/>
        <c:crosses val="autoZero"/>
        <c:crossBetween val="midCat"/>
      </c:valAx>
      <c:valAx>
        <c:axId val="-2125249712"/>
        <c:scaling>
          <c:orientation val="minMax"/>
          <c:max val="10"/>
        </c:scaling>
        <c:delete val="0"/>
        <c:axPos val="l"/>
        <c:majorGridlines>
          <c:spPr>
            <a:ln w="38100"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t>Speed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52605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340FD0-5057-D040-A2F8-D40B2AEFF809}" type="datetimeFigureOut">
              <a:rPr lang="en-US" smtClean="0"/>
              <a:t>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FF087B-85F3-0C43-B659-AC1920BCB9C3}" type="slidenum">
              <a:rPr lang="en-US" smtClean="0"/>
              <a:t>‹#›</a:t>
            </a:fld>
            <a:endParaRPr lang="en-US"/>
          </a:p>
        </p:txBody>
      </p:sp>
    </p:spTree>
    <p:extLst>
      <p:ext uri="{BB962C8B-B14F-4D97-AF65-F5344CB8AC3E}">
        <p14:creationId xmlns:p14="http://schemas.microsoft.com/office/powerpoint/2010/main" val="39948422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set needs</a:t>
            </a:r>
            <a:r>
              <a:rPr lang="en-US"/>
              <a:t> </a:t>
            </a:r>
            <a:r>
              <a:rPr lang="en-US" dirty="0"/>
              <a:t>video dividers</a:t>
            </a:r>
          </a:p>
        </p:txBody>
      </p:sp>
      <p:sp>
        <p:nvSpPr>
          <p:cNvPr id="4" name="Slide Number Placeholder 3"/>
          <p:cNvSpPr>
            <a:spLocks noGrp="1"/>
          </p:cNvSpPr>
          <p:nvPr>
            <p:ph type="sldNum" sz="quarter" idx="10"/>
          </p:nvPr>
        </p:nvSpPr>
        <p:spPr/>
        <p:txBody>
          <a:bodyPr/>
          <a:lstStyle/>
          <a:p>
            <a:fld id="{02FF087B-85F3-0C43-B659-AC1920BCB9C3}" type="slidenum">
              <a:rPr lang="en-US" smtClean="0"/>
              <a:t>1</a:t>
            </a:fld>
            <a:endParaRPr lang="en-US"/>
          </a:p>
        </p:txBody>
      </p:sp>
    </p:spTree>
    <p:extLst>
      <p:ext uri="{BB962C8B-B14F-4D97-AF65-F5344CB8AC3E}">
        <p14:creationId xmlns:p14="http://schemas.microsoft.com/office/powerpoint/2010/main" val="125195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34</a:t>
            </a:fld>
            <a:endParaRPr lang="en-US"/>
          </a:p>
        </p:txBody>
      </p:sp>
    </p:spTree>
    <p:extLst>
      <p:ext uri="{BB962C8B-B14F-4D97-AF65-F5344CB8AC3E}">
        <p14:creationId xmlns:p14="http://schemas.microsoft.com/office/powerpoint/2010/main" val="373069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35</a:t>
            </a:fld>
            <a:endParaRPr lang="en-US"/>
          </a:p>
        </p:txBody>
      </p:sp>
    </p:spTree>
    <p:extLst>
      <p:ext uri="{BB962C8B-B14F-4D97-AF65-F5344CB8AC3E}">
        <p14:creationId xmlns:p14="http://schemas.microsoft.com/office/powerpoint/2010/main" val="931684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7</a:t>
            </a:fld>
            <a:endParaRPr lang="en-US"/>
          </a:p>
        </p:txBody>
      </p:sp>
    </p:spTree>
    <p:extLst>
      <p:ext uri="{BB962C8B-B14F-4D97-AF65-F5344CB8AC3E}">
        <p14:creationId xmlns:p14="http://schemas.microsoft.com/office/powerpoint/2010/main" val="138358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Lifestyle, social or personality characteristics</a:t>
            </a:r>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19</a:t>
            </a:fld>
            <a:endParaRPr lang="en-US"/>
          </a:p>
        </p:txBody>
      </p:sp>
    </p:spTree>
    <p:extLst>
      <p:ext uri="{BB962C8B-B14F-4D97-AF65-F5344CB8AC3E}">
        <p14:creationId xmlns:p14="http://schemas.microsoft.com/office/powerpoint/2010/main" val="54074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Through demographics, etc.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Are the segments big enough for marketing programs to be profitable?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to reach the segments through promotion and distribution?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Will the segmentation help develop effective marketing message?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Will they react uniquely to promotion?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2FF087B-85F3-0C43-B659-AC1920BCB9C3}" type="slidenum">
              <a:rPr lang="en-US" smtClean="0"/>
              <a:t>22</a:t>
            </a:fld>
            <a:endParaRPr lang="en-US"/>
          </a:p>
        </p:txBody>
      </p:sp>
    </p:spTree>
    <p:extLst>
      <p:ext uri="{BB962C8B-B14F-4D97-AF65-F5344CB8AC3E}">
        <p14:creationId xmlns:p14="http://schemas.microsoft.com/office/powerpoint/2010/main" val="64936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Forty-nine high-potential metropolitan clusters will account for about 77 percent of India’s incremental GDP from 2012 to 2025.</a:t>
            </a:r>
          </a:p>
          <a:p>
            <a:r>
              <a:rPr lang="en-US" dirty="0"/>
              <a:t>183 </a:t>
            </a:r>
            <a:r>
              <a:rPr lang="en-US" dirty="0" err="1"/>
              <a:t>distric</a:t>
            </a:r>
            <a:r>
              <a:rPr lang="en-US" dirty="0"/>
              <a:t> = each cluster = major city plus </a:t>
            </a:r>
            <a:r>
              <a:rPr lang="en-US" dirty="0" err="1"/>
              <a:t>contigius</a:t>
            </a:r>
            <a:r>
              <a:rPr lang="en-US" dirty="0"/>
              <a:t> cities around it</a:t>
            </a:r>
          </a:p>
        </p:txBody>
      </p:sp>
      <p:sp>
        <p:nvSpPr>
          <p:cNvPr id="4" name="Slide Number Placeholder 3"/>
          <p:cNvSpPr>
            <a:spLocks noGrp="1"/>
          </p:cNvSpPr>
          <p:nvPr>
            <p:ph type="sldNum" sz="quarter" idx="10"/>
          </p:nvPr>
        </p:nvSpPr>
        <p:spPr/>
        <p:txBody>
          <a:bodyPr/>
          <a:lstStyle/>
          <a:p>
            <a:fld id="{02FF087B-85F3-0C43-B659-AC1920BCB9C3}" type="slidenum">
              <a:rPr lang="en-US" smtClean="0"/>
              <a:t>25</a:t>
            </a:fld>
            <a:endParaRPr lang="en-US"/>
          </a:p>
        </p:txBody>
      </p:sp>
    </p:spTree>
    <p:extLst>
      <p:ext uri="{BB962C8B-B14F-4D97-AF65-F5344CB8AC3E}">
        <p14:creationId xmlns:p14="http://schemas.microsoft.com/office/powerpoint/2010/main" val="3944477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two image credits?</a:t>
            </a:r>
          </a:p>
        </p:txBody>
      </p:sp>
      <p:sp>
        <p:nvSpPr>
          <p:cNvPr id="4" name="Slide Number Placeholder 3"/>
          <p:cNvSpPr>
            <a:spLocks noGrp="1"/>
          </p:cNvSpPr>
          <p:nvPr>
            <p:ph type="sldNum" sz="quarter" idx="10"/>
          </p:nvPr>
        </p:nvSpPr>
        <p:spPr/>
        <p:txBody>
          <a:bodyPr/>
          <a:lstStyle/>
          <a:p>
            <a:fld id="{02FF087B-85F3-0C43-B659-AC1920BCB9C3}" type="slidenum">
              <a:rPr lang="en-US" smtClean="0"/>
              <a:t>28</a:t>
            </a:fld>
            <a:endParaRPr lang="en-US"/>
          </a:p>
        </p:txBody>
      </p:sp>
    </p:spTree>
    <p:extLst>
      <p:ext uri="{BB962C8B-B14F-4D97-AF65-F5344CB8AC3E}">
        <p14:creationId xmlns:p14="http://schemas.microsoft.com/office/powerpoint/2010/main" val="27630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7BCEE27-A3C7-844A-9839-A7C740AFA0C2}" type="slidenum">
              <a:rPr lang="en-GB"/>
              <a:pPr/>
              <a:t>30</a:t>
            </a:fld>
            <a:endParaRPr lang="en-GB"/>
          </a:p>
        </p:txBody>
      </p:sp>
      <p:sp>
        <p:nvSpPr>
          <p:cNvPr id="317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17443" name="Rectangle 3"/>
          <p:cNvSpPr>
            <a:spLocks noGrp="1" noChangeArrowheads="1"/>
          </p:cNvSpPr>
          <p:nvPr>
            <p:ph type="body" idx="1"/>
          </p:nvPr>
        </p:nvSpPr>
        <p:spPr/>
        <p:txBody>
          <a:bodyPr/>
          <a:lstStyle/>
          <a:p>
            <a:endParaRPr lang="en-US" sz="1400"/>
          </a:p>
        </p:txBody>
      </p:sp>
    </p:spTree>
    <p:extLst>
      <p:ext uri="{BB962C8B-B14F-4D97-AF65-F5344CB8AC3E}">
        <p14:creationId xmlns:p14="http://schemas.microsoft.com/office/powerpoint/2010/main" val="103865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83A36BE-3533-1646-BAE8-B3DB1BE40543}" type="slidenum">
              <a:rPr lang="en-GB"/>
              <a:pPr/>
              <a:t>32</a:t>
            </a:fld>
            <a:endParaRPr lang="en-GB"/>
          </a:p>
        </p:txBody>
      </p:sp>
      <p:sp>
        <p:nvSpPr>
          <p:cNvPr id="305154" name="Rectangle 2"/>
          <p:cNvSpPr>
            <a:spLocks noGrp="1" noRot="1" noChangeAspect="1" noChangeArrowheads="1" noTextEdit="1"/>
          </p:cNvSpPr>
          <p:nvPr>
            <p:ph type="sldImg"/>
          </p:nvPr>
        </p:nvSpPr>
        <p:spPr>
          <a:xfrm>
            <a:off x="382588" y="685800"/>
            <a:ext cx="6094412" cy="3429000"/>
          </a:xfrm>
          <a:ln/>
          <a:extLst>
            <a:ext uri="{FAA26D3D-D897-4be2-8F04-BA451C77F1D7}">
              <ma14:placeholderFlag xmlns:ma14="http://schemas.microsoft.com/office/mac/drawingml/2011/main" xmlns="" val="1"/>
            </a:ext>
          </a:extLst>
        </p:spPr>
      </p:sp>
      <p:sp>
        <p:nvSpPr>
          <p:cNvPr id="305155" name="Rectangle 3"/>
          <p:cNvSpPr>
            <a:spLocks noGrp="1" noChangeArrowheads="1"/>
          </p:cNvSpPr>
          <p:nvPr>
            <p:ph type="body" idx="1"/>
          </p:nvPr>
        </p:nvSpPr>
        <p:spPr>
          <a:xfrm>
            <a:off x="912819" y="4344025"/>
            <a:ext cx="5032363" cy="4114488"/>
          </a:xfrm>
          <a:noFill/>
          <a:ln/>
        </p:spPr>
        <p:txBody>
          <a:bodyPr/>
          <a:lstStyle/>
          <a:p>
            <a:r>
              <a:rPr lang="en-US" b="1" dirty="0"/>
              <a:t>Bullet slide</a:t>
            </a:r>
            <a:endParaRPr lang="en-US" dirty="0"/>
          </a:p>
          <a:p>
            <a:r>
              <a:rPr lang="en-US" dirty="0"/>
              <a:t>This will be one of the most commonly used slides.</a:t>
            </a:r>
          </a:p>
          <a:p>
            <a:r>
              <a:rPr lang="en-US" dirty="0"/>
              <a:t>Replace the existing text contents by highlighting and typing over.</a:t>
            </a:r>
          </a:p>
          <a:p>
            <a:pPr>
              <a:spcAft>
                <a:spcPct val="60000"/>
              </a:spcAft>
            </a:pPr>
            <a:r>
              <a:rPr lang="en-US" dirty="0"/>
              <a:t>Use the promote and demote buttons on the toolbar to change between level settings and bullets automatically </a:t>
            </a:r>
          </a:p>
          <a:p>
            <a:r>
              <a:rPr lang="en-US" dirty="0"/>
              <a:t>If all your information will not fit onto the slide, challenge its length or run onto two slides using the same slide title followed by: </a:t>
            </a:r>
            <a:br>
              <a:rPr lang="en-US" dirty="0"/>
            </a:br>
            <a:r>
              <a:rPr lang="en-US" b="1" dirty="0"/>
              <a:t>- continued</a:t>
            </a:r>
            <a:r>
              <a:rPr lang="en-US" dirty="0"/>
              <a:t>.</a:t>
            </a:r>
          </a:p>
          <a:p>
            <a:r>
              <a:rPr lang="en-US" b="1" dirty="0" err="1"/>
              <a:t>dunnhumby</a:t>
            </a:r>
            <a:r>
              <a:rPr lang="en-US" b="1" dirty="0"/>
              <a:t> story and image panel</a:t>
            </a:r>
            <a:endParaRPr lang="en-US" dirty="0"/>
          </a:p>
          <a:p>
            <a:r>
              <a:rPr lang="en-US" dirty="0"/>
              <a:t>On all slides a section has been created on the right to accommodate images and quotes.  Different examples of these are shown throughout the template.</a:t>
            </a:r>
          </a:p>
          <a:p>
            <a:r>
              <a:rPr lang="en-US" dirty="0" err="1"/>
              <a:t>dunnhumby</a:t>
            </a:r>
            <a:r>
              <a:rPr lang="en-US" dirty="0"/>
              <a:t> story and image boxes are at the end of the template, preformatted so you can copy and paste them on to your slides when appropriate. </a:t>
            </a:r>
          </a:p>
          <a:p>
            <a:r>
              <a:rPr lang="en-US" dirty="0"/>
              <a:t>If you are using a quote without a picture do not use a box (see Multiple bullet level slide for an example).</a:t>
            </a:r>
          </a:p>
          <a:p>
            <a:r>
              <a:rPr lang="en-US" dirty="0"/>
              <a:t>Information in the main section of the slide should not extend into the imagery and facts section.</a:t>
            </a:r>
          </a:p>
          <a:p>
            <a:endParaRPr lang="en-US" dirty="0"/>
          </a:p>
          <a:p>
            <a:endParaRPr lang="en-US" dirty="0"/>
          </a:p>
        </p:txBody>
      </p:sp>
      <p:pic>
        <p:nvPicPr>
          <p:cNvPr id="305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674" y="5241874"/>
            <a:ext cx="479348" cy="2592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0773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62D9A49-1C75-DD40-9A8F-92F3D85B54CC}" type="slidenum">
              <a:rPr lang="en-GB"/>
              <a:pPr/>
              <a:t>33</a:t>
            </a:fld>
            <a:endParaRPr lang="en-GB"/>
          </a:p>
        </p:txBody>
      </p:sp>
      <p:sp>
        <p:nvSpPr>
          <p:cNvPr id="307202" name="Rectangle 2"/>
          <p:cNvSpPr>
            <a:spLocks noGrp="1" noRot="1" noChangeAspect="1" noChangeArrowheads="1" noTextEdit="1"/>
          </p:cNvSpPr>
          <p:nvPr>
            <p:ph type="sldImg"/>
          </p:nvPr>
        </p:nvSpPr>
        <p:spPr>
          <a:xfrm>
            <a:off x="384175" y="685800"/>
            <a:ext cx="6096000" cy="3430588"/>
          </a:xfrm>
          <a:ln/>
          <a:extLst>
            <a:ext uri="{FAA26D3D-D897-4be2-8F04-BA451C77F1D7}">
              <ma14:placeholderFlag xmlns:ma14="http://schemas.microsoft.com/office/mac/drawingml/2011/main" xmlns="" val="1"/>
            </a:ext>
          </a:extLst>
        </p:spPr>
      </p:sp>
      <p:sp>
        <p:nvSpPr>
          <p:cNvPr id="307203" name="Rectangle 3"/>
          <p:cNvSpPr>
            <a:spLocks noGrp="1" noChangeArrowheads="1"/>
          </p:cNvSpPr>
          <p:nvPr>
            <p:ph type="body" idx="1"/>
          </p:nvPr>
        </p:nvSpPr>
        <p:spPr>
          <a:xfrm>
            <a:off x="914400" y="4345587"/>
            <a:ext cx="5029200" cy="4112926"/>
          </a:xfrm>
        </p:spPr>
        <p:txBody>
          <a:bodyPr/>
          <a:lstStyle/>
          <a:p>
            <a:pPr>
              <a:buFontTx/>
              <a:buChar char="•"/>
            </a:pPr>
            <a:r>
              <a:rPr lang="en-US"/>
              <a:t>Through data, we know the customers better so we can give them more relevant information</a:t>
            </a:r>
          </a:p>
          <a:p>
            <a:pPr>
              <a:buFontTx/>
              <a:buChar char="•"/>
            </a:pPr>
            <a:r>
              <a:rPr lang="en-US"/>
              <a:t>Most agencies would crave the information</a:t>
            </a:r>
          </a:p>
          <a:p>
            <a:pPr>
              <a:buFontTx/>
              <a:buChar char="•"/>
            </a:pPr>
            <a:r>
              <a:rPr lang="en-US"/>
              <a:t>We know lots and lots of customers</a:t>
            </a:r>
          </a:p>
        </p:txBody>
      </p:sp>
    </p:spTree>
    <p:extLst>
      <p:ext uri="{BB962C8B-B14F-4D97-AF65-F5344CB8AC3E}">
        <p14:creationId xmlns:p14="http://schemas.microsoft.com/office/powerpoint/2010/main" val="101867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Franklin Gothic Demi" panose="020B0703020102020204" pitchFamily="34" charset="0"/>
              </a:defRPr>
            </a:lvl1pPr>
          </a:lstStyle>
          <a:p>
            <a:r>
              <a:rPr lang="en-US" dirty="0"/>
              <a:t>Click to edit Master title style</a:t>
            </a:r>
          </a:p>
        </p:txBody>
      </p:sp>
    </p:spTree>
    <p:extLst>
      <p:ext uri="{BB962C8B-B14F-4D97-AF65-F5344CB8AC3E}">
        <p14:creationId xmlns:p14="http://schemas.microsoft.com/office/powerpoint/2010/main" val="200390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9185" y="260351"/>
            <a:ext cx="11713633" cy="5895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a:xfrm>
            <a:off x="11582400" y="0"/>
            <a:ext cx="609600" cy="214313"/>
          </a:xfrm>
          <a:prstGeom prst="rect">
            <a:avLst/>
          </a:prstGeom>
        </p:spPr>
        <p:txBody>
          <a:bodyPr/>
          <a:lstStyle>
            <a:lvl1pPr>
              <a:defRPr/>
            </a:lvl1pPr>
          </a:lstStyle>
          <a:p>
            <a:fld id="{82633E8C-12E7-214F-AD95-2B19AEB37D6B}" type="slidenum">
              <a:rPr lang="en-US"/>
              <a:pPr/>
              <a:t>‹#›</a:t>
            </a:fld>
            <a:endParaRPr lang="en-US"/>
          </a:p>
        </p:txBody>
      </p:sp>
      <p:sp>
        <p:nvSpPr>
          <p:cNvPr id="4" name="Date Placeholder 3"/>
          <p:cNvSpPr>
            <a:spLocks noGrp="1"/>
          </p:cNvSpPr>
          <p:nvPr>
            <p:ph type="dt" sz="half" idx="11"/>
          </p:nvPr>
        </p:nvSpPr>
        <p:spPr>
          <a:xfrm>
            <a:off x="0" y="0"/>
            <a:ext cx="2844800" cy="238125"/>
          </a:xfrm>
          <a:prstGeom prst="rect">
            <a:avLst/>
          </a:prstGeom>
        </p:spPr>
        <p:txBody>
          <a:bodyPr/>
          <a:lstStyle>
            <a:lvl1pPr>
              <a:defRPr/>
            </a:lvl1pPr>
          </a:lstStyle>
          <a:p>
            <a:fld id="{7C97D87C-6964-E145-84F4-5D054D46DB64}" type="datetime1">
              <a:rPr lang="en-US"/>
              <a:pPr/>
              <a:t>1/2/2019</a:t>
            </a:fld>
            <a:endParaRPr lang="en-US"/>
          </a:p>
        </p:txBody>
      </p:sp>
      <p:sp>
        <p:nvSpPr>
          <p:cNvPr id="5" name="Footer Placeholder 4"/>
          <p:cNvSpPr>
            <a:spLocks noGrp="1"/>
          </p:cNvSpPr>
          <p:nvPr>
            <p:ph type="ftr" sz="quarter" idx="12"/>
          </p:nvPr>
        </p:nvSpPr>
        <p:spPr>
          <a:xfrm>
            <a:off x="266700" y="6254751"/>
            <a:ext cx="3860800" cy="3778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68352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185" y="260351"/>
            <a:ext cx="11713633" cy="1008063"/>
          </a:xfrm>
        </p:spPr>
        <p:txBody>
          <a:bodyPr/>
          <a:lstStyle/>
          <a:p>
            <a:r>
              <a:rPr lang="en-US"/>
              <a:t>Click to edit Master title style</a:t>
            </a:r>
          </a:p>
        </p:txBody>
      </p:sp>
      <p:sp>
        <p:nvSpPr>
          <p:cNvPr id="3" name="Text Placeholder 2"/>
          <p:cNvSpPr>
            <a:spLocks noGrp="1"/>
          </p:cNvSpPr>
          <p:nvPr>
            <p:ph type="body" sz="half" idx="1"/>
          </p:nvPr>
        </p:nvSpPr>
        <p:spPr>
          <a:xfrm>
            <a:off x="810685" y="1692275"/>
            <a:ext cx="5183716"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92275"/>
            <a:ext cx="5183717"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1582400" y="0"/>
            <a:ext cx="609600" cy="214313"/>
          </a:xfrm>
          <a:prstGeom prst="rect">
            <a:avLst/>
          </a:prstGeom>
        </p:spPr>
        <p:txBody>
          <a:bodyPr/>
          <a:lstStyle>
            <a:lvl1pPr>
              <a:defRPr/>
            </a:lvl1pPr>
          </a:lstStyle>
          <a:p>
            <a:fld id="{89B8969E-F902-284F-8045-DDE2675F4632}" type="slidenum">
              <a:rPr lang="en-US"/>
              <a:pPr/>
              <a:t>‹#›</a:t>
            </a:fld>
            <a:endParaRPr lang="en-US"/>
          </a:p>
        </p:txBody>
      </p:sp>
      <p:sp>
        <p:nvSpPr>
          <p:cNvPr id="6" name="Date Placeholder 5"/>
          <p:cNvSpPr>
            <a:spLocks noGrp="1"/>
          </p:cNvSpPr>
          <p:nvPr>
            <p:ph type="dt" sz="half" idx="11"/>
          </p:nvPr>
        </p:nvSpPr>
        <p:spPr>
          <a:xfrm>
            <a:off x="0" y="0"/>
            <a:ext cx="2844800" cy="238125"/>
          </a:xfrm>
          <a:prstGeom prst="rect">
            <a:avLst/>
          </a:prstGeom>
        </p:spPr>
        <p:txBody>
          <a:bodyPr/>
          <a:lstStyle>
            <a:lvl1pPr>
              <a:defRPr/>
            </a:lvl1pPr>
          </a:lstStyle>
          <a:p>
            <a:fld id="{7CCA51E4-1132-9041-8C56-8B68B935CD39}" type="datetime1">
              <a:rPr lang="en-US"/>
              <a:pPr/>
              <a:t>1/2/2019</a:t>
            </a:fld>
            <a:endParaRPr lang="en-US"/>
          </a:p>
        </p:txBody>
      </p:sp>
      <p:sp>
        <p:nvSpPr>
          <p:cNvPr id="7" name="Footer Placeholder 6"/>
          <p:cNvSpPr>
            <a:spLocks noGrp="1"/>
          </p:cNvSpPr>
          <p:nvPr>
            <p:ph type="ftr" sz="quarter" idx="12"/>
          </p:nvPr>
        </p:nvSpPr>
        <p:spPr>
          <a:xfrm>
            <a:off x="266700" y="6254751"/>
            <a:ext cx="3860800" cy="3778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78946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4237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7287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139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747838"/>
            <a:ext cx="5157787"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71750"/>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hasCustomPrompt="1"/>
          </p:nvPr>
        </p:nvSpPr>
        <p:spPr>
          <a:xfrm>
            <a:off x="6172200" y="1747838"/>
            <a:ext cx="5183188" cy="82391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71750"/>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p:nvPr>
        </p:nvSpPr>
        <p:spPr>
          <a:xfrm>
            <a:off x="609601" y="365125"/>
            <a:ext cx="10972800" cy="1325563"/>
          </a:xfrm>
        </p:spPr>
        <p:txBody>
          <a:bodyPr/>
          <a:lstStyle>
            <a:lvl1pPr>
              <a:defRPr>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3856456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147565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599" y="365126"/>
            <a:ext cx="10972801" cy="6111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668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nly">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609601" y="365125"/>
            <a:ext cx="5410199" cy="58118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3"/>
          <p:cNvSpPr>
            <a:spLocks noGrp="1"/>
          </p:cNvSpPr>
          <p:nvPr>
            <p:ph sz="half" idx="2"/>
          </p:nvPr>
        </p:nvSpPr>
        <p:spPr>
          <a:xfrm>
            <a:off x="6172199" y="365125"/>
            <a:ext cx="5410201" cy="58118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683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55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365125"/>
            <a:ext cx="10972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599" y="1825624"/>
            <a:ext cx="10972801" cy="46513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1170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5"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Franklin Gothic Demi" panose="020B0703020102020204" pitchFamily="34"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40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3200" b="0" i="0" u="none" kern="1200">
          <a:solidFill>
            <a:schemeClr val="tx1">
              <a:lumMod val="65000"/>
              <a:lumOff val="35000"/>
            </a:schemeClr>
          </a:solidFill>
          <a:latin typeface="Franklin Gothic Medium" panose="020B0603020102020204" pitchFamily="34" charset="0"/>
          <a:ea typeface="+mn-ea"/>
          <a:cs typeface="+mn-cs"/>
        </a:defRPr>
      </a:lvl2pPr>
      <a:lvl3pPr marL="1143000" indent="-228600" algn="l" defTabSz="914400" rtl="0" eaLnBrk="1" latinLnBrk="0" hangingPunct="1">
        <a:lnSpc>
          <a:spcPct val="100000"/>
        </a:lnSpc>
        <a:spcBef>
          <a:spcPts val="500"/>
        </a:spcBef>
        <a:buFont typeface="Franklin Gothic Medium" panose="020B0603020102020204" pitchFamily="34" charset="0"/>
        <a:buChar char="−"/>
        <a:defRPr sz="2800" i="1"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100000"/>
        </a:lnSpc>
        <a:spcBef>
          <a:spcPts val="500"/>
        </a:spcBef>
        <a:buFont typeface="Franklin Gothic Medium" panose="020B0603020102020204" pitchFamily="34" charset="0"/>
        <a:buChar char="▫"/>
        <a:defRPr sz="2400" kern="1200">
          <a:solidFill>
            <a:schemeClr val="tx1">
              <a:lumMod val="65000"/>
              <a:lumOff val="35000"/>
            </a:schemeClr>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laritas360.claritas.com/mybestsegments/#zipLookup"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cocacolazero.com/nascar.htm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dietcoke.com/"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file:///C:\Documents%20and%20Settings\paulhu\Local%20Settings\Local%20Settings\Temp\Temporary%20Internet%20Files\Local%20Settings\Local%20Settings\Temporary%20Internet%20Files\Local%20Settings\Service%20Lines\Comms%20and%20Media\Off%20Site%20Meetings\SCISSOR1.wav"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chor="ctr">
            <a:normAutofit/>
          </a:bodyPr>
          <a:lstStyle/>
          <a:p>
            <a:r>
              <a:rPr lang="en-US" dirty="0"/>
              <a:t>Cluster Analysis</a:t>
            </a:r>
          </a:p>
        </p:txBody>
      </p:sp>
    </p:spTree>
    <p:extLst>
      <p:ext uri="{BB962C8B-B14F-4D97-AF65-F5344CB8AC3E}">
        <p14:creationId xmlns:p14="http://schemas.microsoft.com/office/powerpoint/2010/main" val="2294052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26B7BB06-BE42-48C3-BDE0-1288437D58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1929" y="314403"/>
            <a:ext cx="10128141" cy="6755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18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ABDC4568-1447-4481-BD7D-AEF0211099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361" y="123892"/>
            <a:ext cx="8824316" cy="661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9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84B6E833-12FB-48AB-B558-BB1FBB94CF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2028" y="320283"/>
            <a:ext cx="8564137" cy="641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6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3467F552-21A6-4583-88FA-500514D809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1307" y="164572"/>
            <a:ext cx="8675649" cy="649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F11216FC-F0E6-4460-B318-FD3D202D11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19805"/>
            <a:ext cx="8764859" cy="656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25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E1C1BD2-DDB7-42D8-91C5-2D314249A5FB}"/>
              </a:ext>
            </a:extLst>
          </p:cNvPr>
          <p:cNvPicPr>
            <a:picLocks noGrp="1" noChangeAspect="1"/>
          </p:cNvPicPr>
          <p:nvPr>
            <p:ph idx="1"/>
          </p:nvPr>
        </p:nvPicPr>
        <p:blipFill>
          <a:blip r:embed="rId2"/>
          <a:stretch>
            <a:fillRect/>
          </a:stretch>
        </p:blipFill>
        <p:spPr>
          <a:xfrm>
            <a:off x="2053087" y="251664"/>
            <a:ext cx="6303854" cy="6606336"/>
          </a:xfrm>
          <a:prstGeom prst="rect">
            <a:avLst/>
          </a:prstGeom>
        </p:spPr>
      </p:pic>
    </p:spTree>
    <p:extLst>
      <p:ext uri="{BB962C8B-B14F-4D97-AF65-F5344CB8AC3E}">
        <p14:creationId xmlns:p14="http://schemas.microsoft.com/office/powerpoint/2010/main" val="310862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229361-5B5F-4D1D-842C-BBC07E959D9F}"/>
              </a:ext>
            </a:extLst>
          </p:cNvPr>
          <p:cNvSpPr/>
          <p:nvPr/>
        </p:nvSpPr>
        <p:spPr>
          <a:xfrm>
            <a:off x="709960" y="1817649"/>
            <a:ext cx="10772079" cy="584775"/>
          </a:xfrm>
          <a:prstGeom prst="rect">
            <a:avLst/>
          </a:prstGeom>
        </p:spPr>
        <p:txBody>
          <a:bodyPr wrap="square">
            <a:spAutoFit/>
          </a:bodyPr>
          <a:lstStyle/>
          <a:p>
            <a:r>
              <a:rPr lang="en-US" sz="3200" dirty="0">
                <a:hlinkClick r:id="rId2"/>
              </a:rPr>
              <a:t>https://claritas360.claritas.com/mybestsegments/#zipLookup</a:t>
            </a:r>
            <a:endParaRPr lang="en-US" sz="3200" dirty="0"/>
          </a:p>
        </p:txBody>
      </p:sp>
    </p:spTree>
    <p:extLst>
      <p:ext uri="{BB962C8B-B14F-4D97-AF65-F5344CB8AC3E}">
        <p14:creationId xmlns:p14="http://schemas.microsoft.com/office/powerpoint/2010/main" val="98940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ixabay.com/get/1ab4d4790c940abbe5d4/1433337674/animal-18288_1280.jpg?direct"/>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flipH="1">
            <a:off x="8950325" y="4000103"/>
            <a:ext cx="3241675" cy="285789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Multi-Attribute Segmentation</a:t>
            </a:r>
          </a:p>
        </p:txBody>
      </p:sp>
      <p:sp>
        <p:nvSpPr>
          <p:cNvPr id="3" name="Content Placeholder 2"/>
          <p:cNvSpPr>
            <a:spLocks noGrp="1"/>
          </p:cNvSpPr>
          <p:nvPr>
            <p:ph idx="1"/>
          </p:nvPr>
        </p:nvSpPr>
        <p:spPr>
          <a:xfrm>
            <a:off x="609600" y="1825624"/>
            <a:ext cx="8153400" cy="4651375"/>
          </a:xfrm>
        </p:spPr>
        <p:txBody>
          <a:bodyPr>
            <a:normAutofit fontScale="70000" lnSpcReduction="20000"/>
          </a:bodyPr>
          <a:lstStyle/>
          <a:p>
            <a:pPr>
              <a:lnSpc>
                <a:spcPct val="110000"/>
              </a:lnSpc>
            </a:pPr>
            <a:r>
              <a:rPr lang="en-US" dirty="0"/>
              <a:t>The PRIZM</a:t>
            </a:r>
            <a:r>
              <a:rPr lang="en-US" baseline="30000" dirty="0"/>
              <a:t>®</a:t>
            </a:r>
            <a:r>
              <a:rPr lang="en-US" dirty="0"/>
              <a:t> Methodology: Neighborhood Lifestyle Segmentation</a:t>
            </a:r>
          </a:p>
          <a:p>
            <a:pPr lvl="1">
              <a:lnSpc>
                <a:spcPct val="110000"/>
              </a:lnSpc>
            </a:pPr>
            <a:r>
              <a:rPr lang="en-US" dirty="0"/>
              <a:t>“Birds of a feather flock together”</a:t>
            </a:r>
          </a:p>
          <a:p>
            <a:pPr lvl="1">
              <a:lnSpc>
                <a:spcPct val="110000"/>
              </a:lnSpc>
            </a:pPr>
            <a:r>
              <a:rPr lang="en-US" dirty="0"/>
              <a:t>“People with similar cultural backgrounds, needs, and perspectives naturally… chose to live in neighborhoods that offer affordable advantages and compatible lifestyles.”</a:t>
            </a:r>
          </a:p>
          <a:p>
            <a:pPr lvl="1">
              <a:lnSpc>
                <a:spcPct val="110000"/>
              </a:lnSpc>
            </a:pPr>
            <a:r>
              <a:rPr lang="en-US" dirty="0"/>
              <a:t>“These neighborhoods can be grouped into ‘clusters’ that exhibit similar demographic and behavioral characteristics. These neighborhood clusters can then be used to identify and locate marketing targets.”</a:t>
            </a:r>
          </a:p>
          <a:p>
            <a:pPr>
              <a:lnSpc>
                <a:spcPct val="110000"/>
              </a:lnSpc>
            </a:pPr>
            <a:r>
              <a:rPr lang="en-US" dirty="0"/>
              <a:t>http://tiny.cc/ClaritasPrizm</a:t>
            </a:r>
          </a:p>
        </p:txBody>
      </p:sp>
    </p:spTree>
    <p:extLst>
      <p:ext uri="{BB962C8B-B14F-4D97-AF65-F5344CB8AC3E}">
        <p14:creationId xmlns:p14="http://schemas.microsoft.com/office/powerpoint/2010/main" val="261459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PRIZM</a:t>
            </a:r>
            <a:r>
              <a:rPr lang="en-US" baseline="30000" dirty="0"/>
              <a:t>®</a:t>
            </a:r>
            <a:r>
              <a:rPr lang="en-US" dirty="0"/>
              <a:t> by </a:t>
            </a:r>
            <a:r>
              <a:rPr lang="en-US" dirty="0" err="1"/>
              <a:t>Claritas</a:t>
            </a:r>
            <a:endParaRPr lang="en-US" dirty="0"/>
          </a:p>
        </p:txBody>
      </p:sp>
      <p:sp>
        <p:nvSpPr>
          <p:cNvPr id="57" name="Rectangle 5"/>
          <p:cNvSpPr>
            <a:spLocks noChangeArrowheads="1"/>
          </p:cNvSpPr>
          <p:nvPr/>
        </p:nvSpPr>
        <p:spPr bwMode="auto">
          <a:xfrm>
            <a:off x="2226836" y="1670649"/>
            <a:ext cx="3257404" cy="981721"/>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Landed Gentry</a:t>
            </a:r>
          </a:p>
        </p:txBody>
      </p:sp>
      <p:sp>
        <p:nvSpPr>
          <p:cNvPr id="58" name="Rectangle 6"/>
          <p:cNvSpPr>
            <a:spLocks noChangeArrowheads="1"/>
          </p:cNvSpPr>
          <p:nvPr/>
        </p:nvSpPr>
        <p:spPr bwMode="auto">
          <a:xfrm>
            <a:off x="2226836" y="2792616"/>
            <a:ext cx="1532896" cy="981721"/>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Country</a:t>
            </a:r>
          </a:p>
          <a:p>
            <a:pPr algn="ctr"/>
            <a:r>
              <a:rPr lang="en-US" b="1" i="1" dirty="0">
                <a:solidFill>
                  <a:schemeClr val="bg1"/>
                </a:solidFill>
                <a:latin typeface="Franklin Gothic Book" panose="020B0503020102020204" pitchFamily="34" charset="0"/>
              </a:rPr>
              <a:t>Families</a:t>
            </a:r>
          </a:p>
        </p:txBody>
      </p:sp>
      <p:sp>
        <p:nvSpPr>
          <p:cNvPr id="59" name="Rectangle 7"/>
          <p:cNvSpPr>
            <a:spLocks noChangeArrowheads="1"/>
          </p:cNvSpPr>
          <p:nvPr/>
        </p:nvSpPr>
        <p:spPr bwMode="auto">
          <a:xfrm>
            <a:off x="2226836" y="3914582"/>
            <a:ext cx="1532896" cy="771352"/>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r>
              <a:rPr lang="en-US" b="1" i="1" dirty="0" err="1">
                <a:solidFill>
                  <a:schemeClr val="bg1"/>
                </a:solidFill>
                <a:latin typeface="Franklin Gothic Book" panose="020B0503020102020204" pitchFamily="34" charset="0"/>
              </a:rPr>
              <a:t>Heartlanders</a:t>
            </a:r>
            <a:endParaRPr lang="en-US" b="1" i="1" dirty="0">
              <a:solidFill>
                <a:schemeClr val="bg1"/>
              </a:solidFill>
              <a:latin typeface="Franklin Gothic Book" panose="020B0503020102020204" pitchFamily="34" charset="0"/>
            </a:endParaRPr>
          </a:p>
        </p:txBody>
      </p:sp>
      <p:sp>
        <p:nvSpPr>
          <p:cNvPr id="60" name="Rectangle 8"/>
          <p:cNvSpPr>
            <a:spLocks noChangeArrowheads="1"/>
          </p:cNvSpPr>
          <p:nvPr/>
        </p:nvSpPr>
        <p:spPr bwMode="auto">
          <a:xfrm>
            <a:off x="3951344" y="2792616"/>
            <a:ext cx="1532896" cy="1893319"/>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Exurban</a:t>
            </a:r>
          </a:p>
          <a:p>
            <a:pPr algn="ctr"/>
            <a:r>
              <a:rPr lang="en-US" b="1" i="1" dirty="0">
                <a:solidFill>
                  <a:schemeClr val="bg1"/>
                </a:solidFill>
                <a:latin typeface="Franklin Gothic Book" panose="020B0503020102020204" pitchFamily="34" charset="0"/>
              </a:rPr>
              <a:t>Blues</a:t>
            </a:r>
          </a:p>
        </p:txBody>
      </p:sp>
      <p:sp>
        <p:nvSpPr>
          <p:cNvPr id="61" name="Rectangle 9"/>
          <p:cNvSpPr>
            <a:spLocks noChangeArrowheads="1"/>
          </p:cNvSpPr>
          <p:nvPr/>
        </p:nvSpPr>
        <p:spPr bwMode="auto">
          <a:xfrm>
            <a:off x="2226836" y="4827430"/>
            <a:ext cx="1532896" cy="981721"/>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Rustic</a:t>
            </a:r>
          </a:p>
          <a:p>
            <a:pPr algn="ctr"/>
            <a:r>
              <a:rPr lang="en-US" b="1" i="1" dirty="0">
                <a:solidFill>
                  <a:schemeClr val="bg1"/>
                </a:solidFill>
                <a:latin typeface="Franklin Gothic Book" panose="020B0503020102020204" pitchFamily="34" charset="0"/>
              </a:rPr>
              <a:t>Living</a:t>
            </a:r>
          </a:p>
        </p:txBody>
      </p:sp>
      <p:sp>
        <p:nvSpPr>
          <p:cNvPr id="62" name="Rectangle 10"/>
          <p:cNvSpPr>
            <a:spLocks noChangeArrowheads="1"/>
          </p:cNvSpPr>
          <p:nvPr/>
        </p:nvSpPr>
        <p:spPr bwMode="auto">
          <a:xfrm>
            <a:off x="3951344" y="4826180"/>
            <a:ext cx="1532896" cy="981721"/>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Working</a:t>
            </a:r>
          </a:p>
          <a:p>
            <a:pPr algn="ctr"/>
            <a:r>
              <a:rPr lang="en-US" b="1" i="1" dirty="0">
                <a:solidFill>
                  <a:schemeClr val="bg1"/>
                </a:solidFill>
                <a:latin typeface="Franklin Gothic Book" panose="020B0503020102020204" pitchFamily="34" charset="0"/>
              </a:rPr>
              <a:t>Towns</a:t>
            </a:r>
          </a:p>
        </p:txBody>
      </p:sp>
      <p:sp>
        <p:nvSpPr>
          <p:cNvPr id="63" name="Rectangle 11"/>
          <p:cNvSpPr>
            <a:spLocks noChangeArrowheads="1"/>
          </p:cNvSpPr>
          <p:nvPr/>
        </p:nvSpPr>
        <p:spPr bwMode="auto">
          <a:xfrm>
            <a:off x="5675852" y="1670649"/>
            <a:ext cx="1532896" cy="1542704"/>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2nd City</a:t>
            </a:r>
          </a:p>
          <a:p>
            <a:pPr algn="ctr"/>
            <a:r>
              <a:rPr lang="en-US" b="1" i="1" dirty="0">
                <a:solidFill>
                  <a:schemeClr val="bg1"/>
                </a:solidFill>
                <a:latin typeface="Franklin Gothic Book" panose="020B0503020102020204" pitchFamily="34" charset="0"/>
              </a:rPr>
              <a:t>Society</a:t>
            </a:r>
          </a:p>
        </p:txBody>
      </p:sp>
      <p:sp>
        <p:nvSpPr>
          <p:cNvPr id="64" name="Rectangle 12"/>
          <p:cNvSpPr>
            <a:spLocks noChangeArrowheads="1"/>
          </p:cNvSpPr>
          <p:nvPr/>
        </p:nvSpPr>
        <p:spPr bwMode="auto">
          <a:xfrm>
            <a:off x="5675852" y="3353599"/>
            <a:ext cx="1532896" cy="1542704"/>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2nd City</a:t>
            </a:r>
          </a:p>
          <a:p>
            <a:pPr algn="ctr"/>
            <a:r>
              <a:rPr lang="en-US" b="1" i="1" dirty="0">
                <a:solidFill>
                  <a:schemeClr val="bg1"/>
                </a:solidFill>
                <a:latin typeface="Franklin Gothic Book" panose="020B0503020102020204" pitchFamily="34" charset="0"/>
              </a:rPr>
              <a:t>Centers</a:t>
            </a:r>
          </a:p>
        </p:txBody>
      </p:sp>
      <p:sp>
        <p:nvSpPr>
          <p:cNvPr id="65" name="Rectangle 13"/>
          <p:cNvSpPr>
            <a:spLocks noChangeArrowheads="1"/>
          </p:cNvSpPr>
          <p:nvPr/>
        </p:nvSpPr>
        <p:spPr bwMode="auto">
          <a:xfrm>
            <a:off x="7400359" y="1670649"/>
            <a:ext cx="1532896" cy="1121967"/>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Elite</a:t>
            </a:r>
          </a:p>
          <a:p>
            <a:pPr algn="ctr"/>
            <a:r>
              <a:rPr lang="en-US" b="1" i="1" dirty="0">
                <a:solidFill>
                  <a:schemeClr val="bg1"/>
                </a:solidFill>
                <a:latin typeface="Franklin Gothic Book" panose="020B0503020102020204" pitchFamily="34" charset="0"/>
              </a:rPr>
              <a:t>Suburbs</a:t>
            </a:r>
          </a:p>
        </p:txBody>
      </p:sp>
      <p:sp>
        <p:nvSpPr>
          <p:cNvPr id="66" name="Rectangle 14"/>
          <p:cNvSpPr>
            <a:spLocks noChangeArrowheads="1"/>
          </p:cNvSpPr>
          <p:nvPr/>
        </p:nvSpPr>
        <p:spPr bwMode="auto">
          <a:xfrm>
            <a:off x="7400359" y="2932861"/>
            <a:ext cx="1532896" cy="771352"/>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lnSpc>
                <a:spcPct val="90000"/>
              </a:lnSpc>
            </a:pPr>
            <a:r>
              <a:rPr lang="en-US" sz="1600" b="1" i="1" dirty="0">
                <a:solidFill>
                  <a:schemeClr val="bg1"/>
                </a:solidFill>
                <a:latin typeface="Franklin Gothic Book" panose="020B0503020102020204" pitchFamily="34" charset="0"/>
              </a:rPr>
              <a:t>The </a:t>
            </a:r>
            <a:r>
              <a:rPr lang="en-US" sz="1600" b="1" i="1" dirty="0" err="1">
                <a:solidFill>
                  <a:schemeClr val="bg1"/>
                </a:solidFill>
                <a:latin typeface="Franklin Gothic Book" panose="020B0503020102020204" pitchFamily="34" charset="0"/>
              </a:rPr>
              <a:t>Affluentials</a:t>
            </a:r>
            <a:endParaRPr lang="en-US" b="1" i="1" dirty="0">
              <a:solidFill>
                <a:schemeClr val="bg1"/>
              </a:solidFill>
              <a:latin typeface="Franklin Gothic Book" panose="020B0503020102020204" pitchFamily="34" charset="0"/>
            </a:endParaRPr>
          </a:p>
        </p:txBody>
      </p:sp>
      <p:sp>
        <p:nvSpPr>
          <p:cNvPr id="67" name="Rectangle 15"/>
          <p:cNvSpPr>
            <a:spLocks noChangeArrowheads="1"/>
          </p:cNvSpPr>
          <p:nvPr/>
        </p:nvSpPr>
        <p:spPr bwMode="auto">
          <a:xfrm>
            <a:off x="7402695" y="3844459"/>
            <a:ext cx="1532896" cy="1051844"/>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Inner</a:t>
            </a:r>
          </a:p>
          <a:p>
            <a:pPr algn="ctr"/>
            <a:r>
              <a:rPr lang="en-US" b="1" i="1" dirty="0">
                <a:solidFill>
                  <a:schemeClr val="bg1"/>
                </a:solidFill>
                <a:latin typeface="Franklin Gothic Book" panose="020B0503020102020204" pitchFamily="34" charset="0"/>
              </a:rPr>
              <a:t>Suburbs</a:t>
            </a:r>
          </a:p>
        </p:txBody>
      </p:sp>
      <p:sp>
        <p:nvSpPr>
          <p:cNvPr id="68" name="Rectangle 16"/>
          <p:cNvSpPr>
            <a:spLocks noChangeArrowheads="1"/>
          </p:cNvSpPr>
          <p:nvPr/>
        </p:nvSpPr>
        <p:spPr bwMode="auto">
          <a:xfrm>
            <a:off x="5675852" y="5036549"/>
            <a:ext cx="3257404" cy="771352"/>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r>
              <a:rPr lang="en-US" b="1" i="1" dirty="0">
                <a:solidFill>
                  <a:schemeClr val="bg1"/>
                </a:solidFill>
                <a:latin typeface="Franklin Gothic Book" panose="020B0503020102020204" pitchFamily="34" charset="0"/>
              </a:rPr>
              <a:t>2nd City Blues</a:t>
            </a:r>
          </a:p>
        </p:txBody>
      </p:sp>
      <p:sp>
        <p:nvSpPr>
          <p:cNvPr id="69" name="Rectangle 17"/>
          <p:cNvSpPr>
            <a:spLocks noChangeArrowheads="1"/>
          </p:cNvSpPr>
          <p:nvPr/>
        </p:nvSpPr>
        <p:spPr bwMode="auto">
          <a:xfrm>
            <a:off x="9124867" y="1670649"/>
            <a:ext cx="1532896" cy="1542704"/>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Urban</a:t>
            </a:r>
          </a:p>
          <a:p>
            <a:pPr algn="ctr"/>
            <a:r>
              <a:rPr lang="en-US" b="1" i="1" dirty="0">
                <a:solidFill>
                  <a:schemeClr val="bg1"/>
                </a:solidFill>
                <a:latin typeface="Franklin Gothic Book" panose="020B0503020102020204" pitchFamily="34" charset="0"/>
              </a:rPr>
              <a:t>Uptown</a:t>
            </a:r>
          </a:p>
        </p:txBody>
      </p:sp>
      <p:sp>
        <p:nvSpPr>
          <p:cNvPr id="70" name="Rectangle 18"/>
          <p:cNvSpPr>
            <a:spLocks noChangeArrowheads="1"/>
          </p:cNvSpPr>
          <p:nvPr/>
        </p:nvSpPr>
        <p:spPr bwMode="auto">
          <a:xfrm>
            <a:off x="9124867" y="3353599"/>
            <a:ext cx="1532896" cy="1542704"/>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ctr"/>
          <a:lstStyle/>
          <a:p>
            <a:pPr algn="ctr"/>
            <a:r>
              <a:rPr lang="en-US" b="1" i="1" dirty="0">
                <a:solidFill>
                  <a:schemeClr val="bg1"/>
                </a:solidFill>
                <a:latin typeface="Franklin Gothic Book" panose="020B0503020102020204" pitchFamily="34" charset="0"/>
              </a:rPr>
              <a:t>Urban</a:t>
            </a:r>
          </a:p>
          <a:p>
            <a:pPr algn="ctr"/>
            <a:r>
              <a:rPr lang="en-US" b="1" i="1" dirty="0">
                <a:solidFill>
                  <a:schemeClr val="bg1"/>
                </a:solidFill>
                <a:latin typeface="Franklin Gothic Book" panose="020B0503020102020204" pitchFamily="34" charset="0"/>
              </a:rPr>
              <a:t>Midscale</a:t>
            </a:r>
          </a:p>
        </p:txBody>
      </p:sp>
      <p:sp>
        <p:nvSpPr>
          <p:cNvPr id="71" name="Rectangle 19"/>
          <p:cNvSpPr>
            <a:spLocks noChangeArrowheads="1"/>
          </p:cNvSpPr>
          <p:nvPr/>
        </p:nvSpPr>
        <p:spPr bwMode="auto">
          <a:xfrm>
            <a:off x="9124867" y="5036549"/>
            <a:ext cx="1532896" cy="771352"/>
          </a:xfrm>
          <a:prstGeom prst="roundRect">
            <a:avLst/>
          </a:prstGeom>
          <a:ln>
            <a:headEnd/>
            <a:tailEnd/>
          </a:ln>
          <a:extLst>
            <a:ext uri="{909E8E84-426E-40dd-AFC4-6F175D3DCCD1}">
              <a14:hiddenFill xmlns:a14="http://schemas.microsoft.com/office/drawing/2010/main" xmlns="">
                <a:solidFill>
                  <a:srgbClr val="FFFFFF"/>
                </a:solidFill>
              </a14:hiddenFill>
            </a:ext>
          </a:extLst>
        </p:spPr>
        <p:style>
          <a:lnRef idx="3">
            <a:schemeClr val="lt1"/>
          </a:lnRef>
          <a:fillRef idx="1">
            <a:schemeClr val="accent1"/>
          </a:fillRef>
          <a:effectRef idx="1">
            <a:schemeClr val="accent1"/>
          </a:effectRef>
          <a:fontRef idx="minor">
            <a:schemeClr val="lt1"/>
          </a:fontRef>
        </p:style>
        <p:txBody>
          <a:bodyPr wrap="none" anchor="b"/>
          <a:lstStyle/>
          <a:p>
            <a:pPr algn="ctr">
              <a:lnSpc>
                <a:spcPts val="1200"/>
              </a:lnSpc>
            </a:pPr>
            <a:r>
              <a:rPr lang="en-US" b="1" i="1" dirty="0">
                <a:solidFill>
                  <a:schemeClr val="bg1"/>
                </a:solidFill>
                <a:latin typeface="Franklin Gothic Book" panose="020B0503020102020204" pitchFamily="34" charset="0"/>
              </a:rPr>
              <a:t>Urban Cores</a:t>
            </a:r>
          </a:p>
        </p:txBody>
      </p:sp>
      <p:sp>
        <p:nvSpPr>
          <p:cNvPr id="12" name="Text Box 20"/>
          <p:cNvSpPr txBox="1">
            <a:spLocks noChangeArrowheads="1"/>
          </p:cNvSpPr>
          <p:nvPr/>
        </p:nvSpPr>
        <p:spPr bwMode="auto">
          <a:xfrm>
            <a:off x="2242804" y="1679414"/>
            <a:ext cx="46106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T1</a:t>
            </a:r>
          </a:p>
        </p:txBody>
      </p:sp>
      <p:sp>
        <p:nvSpPr>
          <p:cNvPr id="13" name="Text Box 21"/>
          <p:cNvSpPr txBox="1">
            <a:spLocks noChangeArrowheads="1"/>
          </p:cNvSpPr>
          <p:nvPr/>
        </p:nvSpPr>
        <p:spPr bwMode="auto">
          <a:xfrm>
            <a:off x="2242804" y="2798459"/>
            <a:ext cx="493002"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R1</a:t>
            </a:r>
          </a:p>
        </p:txBody>
      </p:sp>
      <p:sp>
        <p:nvSpPr>
          <p:cNvPr id="14" name="Text Box 22"/>
          <p:cNvSpPr txBox="1">
            <a:spLocks noChangeArrowheads="1"/>
          </p:cNvSpPr>
          <p:nvPr/>
        </p:nvSpPr>
        <p:spPr bwMode="auto">
          <a:xfrm>
            <a:off x="2238812" y="3924809"/>
            <a:ext cx="493002"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R2</a:t>
            </a:r>
          </a:p>
        </p:txBody>
      </p:sp>
      <p:sp>
        <p:nvSpPr>
          <p:cNvPr id="15" name="Text Box 23"/>
          <p:cNvSpPr txBox="1">
            <a:spLocks noChangeArrowheads="1"/>
          </p:cNvSpPr>
          <p:nvPr/>
        </p:nvSpPr>
        <p:spPr bwMode="auto">
          <a:xfrm>
            <a:off x="2242804" y="4836406"/>
            <a:ext cx="493002"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R3</a:t>
            </a:r>
          </a:p>
        </p:txBody>
      </p:sp>
      <p:sp>
        <p:nvSpPr>
          <p:cNvPr id="16" name="Text Box 24"/>
          <p:cNvSpPr txBox="1">
            <a:spLocks noChangeArrowheads="1"/>
          </p:cNvSpPr>
          <p:nvPr/>
        </p:nvSpPr>
        <p:spPr bwMode="auto">
          <a:xfrm>
            <a:off x="5685831" y="1679414"/>
            <a:ext cx="485018"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C1</a:t>
            </a:r>
          </a:p>
        </p:txBody>
      </p:sp>
      <p:sp>
        <p:nvSpPr>
          <p:cNvPr id="17" name="Text Box 25"/>
          <p:cNvSpPr txBox="1">
            <a:spLocks noChangeArrowheads="1"/>
          </p:cNvSpPr>
          <p:nvPr/>
        </p:nvSpPr>
        <p:spPr bwMode="auto">
          <a:xfrm>
            <a:off x="3965316" y="2796998"/>
            <a:ext cx="46106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T2</a:t>
            </a:r>
          </a:p>
        </p:txBody>
      </p:sp>
      <p:sp>
        <p:nvSpPr>
          <p:cNvPr id="18" name="Text Box 26"/>
          <p:cNvSpPr txBox="1">
            <a:spLocks noChangeArrowheads="1"/>
          </p:cNvSpPr>
          <p:nvPr/>
        </p:nvSpPr>
        <p:spPr bwMode="auto">
          <a:xfrm>
            <a:off x="3965316" y="4837867"/>
            <a:ext cx="46106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T3</a:t>
            </a:r>
          </a:p>
        </p:txBody>
      </p:sp>
      <p:sp>
        <p:nvSpPr>
          <p:cNvPr id="19" name="Text Box 27"/>
          <p:cNvSpPr txBox="1">
            <a:spLocks noChangeArrowheads="1"/>
          </p:cNvSpPr>
          <p:nvPr/>
        </p:nvSpPr>
        <p:spPr bwMode="auto">
          <a:xfrm>
            <a:off x="5681839" y="5045314"/>
            <a:ext cx="485018"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C3</a:t>
            </a:r>
          </a:p>
        </p:txBody>
      </p:sp>
      <p:sp>
        <p:nvSpPr>
          <p:cNvPr id="20" name="Text Box 28"/>
          <p:cNvSpPr txBox="1">
            <a:spLocks noChangeArrowheads="1"/>
          </p:cNvSpPr>
          <p:nvPr/>
        </p:nvSpPr>
        <p:spPr bwMode="auto">
          <a:xfrm>
            <a:off x="9136843" y="5045314"/>
            <a:ext cx="49100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U3</a:t>
            </a:r>
          </a:p>
        </p:txBody>
      </p:sp>
      <p:sp>
        <p:nvSpPr>
          <p:cNvPr id="21" name="Text Box 29"/>
          <p:cNvSpPr txBox="1">
            <a:spLocks noChangeArrowheads="1"/>
          </p:cNvSpPr>
          <p:nvPr/>
        </p:nvSpPr>
        <p:spPr bwMode="auto">
          <a:xfrm>
            <a:off x="5685831" y="3360903"/>
            <a:ext cx="485018"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C2</a:t>
            </a:r>
          </a:p>
        </p:txBody>
      </p:sp>
      <p:sp>
        <p:nvSpPr>
          <p:cNvPr id="22" name="Text Box 30"/>
          <p:cNvSpPr txBox="1">
            <a:spLocks noChangeArrowheads="1"/>
          </p:cNvSpPr>
          <p:nvPr/>
        </p:nvSpPr>
        <p:spPr bwMode="auto">
          <a:xfrm>
            <a:off x="7414331" y="1679414"/>
            <a:ext cx="48102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S1</a:t>
            </a:r>
          </a:p>
        </p:txBody>
      </p:sp>
      <p:sp>
        <p:nvSpPr>
          <p:cNvPr id="23" name="Text Box 31"/>
          <p:cNvSpPr txBox="1">
            <a:spLocks noChangeArrowheads="1"/>
          </p:cNvSpPr>
          <p:nvPr/>
        </p:nvSpPr>
        <p:spPr bwMode="auto">
          <a:xfrm>
            <a:off x="7412335" y="2940166"/>
            <a:ext cx="48102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S2</a:t>
            </a:r>
          </a:p>
        </p:txBody>
      </p:sp>
      <p:sp>
        <p:nvSpPr>
          <p:cNvPr id="24" name="Text Box 32"/>
          <p:cNvSpPr txBox="1">
            <a:spLocks noChangeArrowheads="1"/>
          </p:cNvSpPr>
          <p:nvPr/>
        </p:nvSpPr>
        <p:spPr bwMode="auto">
          <a:xfrm>
            <a:off x="7414331" y="3856147"/>
            <a:ext cx="48102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S3</a:t>
            </a:r>
          </a:p>
        </p:txBody>
      </p:sp>
      <p:sp>
        <p:nvSpPr>
          <p:cNvPr id="25" name="Text Box 33"/>
          <p:cNvSpPr txBox="1">
            <a:spLocks noChangeArrowheads="1"/>
          </p:cNvSpPr>
          <p:nvPr/>
        </p:nvSpPr>
        <p:spPr bwMode="auto">
          <a:xfrm>
            <a:off x="9136843" y="3362364"/>
            <a:ext cx="49100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U2</a:t>
            </a:r>
          </a:p>
        </p:txBody>
      </p:sp>
      <p:sp>
        <p:nvSpPr>
          <p:cNvPr id="26" name="Text Box 34"/>
          <p:cNvSpPr txBox="1">
            <a:spLocks noChangeArrowheads="1"/>
          </p:cNvSpPr>
          <p:nvPr/>
        </p:nvSpPr>
        <p:spPr bwMode="auto">
          <a:xfrm>
            <a:off x="9136843" y="1679414"/>
            <a:ext cx="491006" cy="400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solidFill>
                  <a:schemeClr val="bg1"/>
                </a:solidFill>
                <a:latin typeface="Franklin Gothic Book" panose="020B0503020102020204" pitchFamily="34" charset="0"/>
              </a:rPr>
              <a:t>U1</a:t>
            </a:r>
          </a:p>
        </p:txBody>
      </p:sp>
      <p:sp>
        <p:nvSpPr>
          <p:cNvPr id="27" name="Text Box 35"/>
          <p:cNvSpPr txBox="1">
            <a:spLocks noChangeArrowheads="1"/>
          </p:cNvSpPr>
          <p:nvPr/>
        </p:nvSpPr>
        <p:spPr bwMode="auto">
          <a:xfrm>
            <a:off x="2614052" y="174077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5.8mm HHs</a:t>
            </a:r>
          </a:p>
        </p:txBody>
      </p:sp>
      <p:sp>
        <p:nvSpPr>
          <p:cNvPr id="28" name="Text Box 36"/>
          <p:cNvSpPr txBox="1">
            <a:spLocks noChangeArrowheads="1"/>
          </p:cNvSpPr>
          <p:nvPr/>
        </p:nvSpPr>
        <p:spPr bwMode="auto">
          <a:xfrm>
            <a:off x="2649979" y="2859817"/>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5.5mm HHs</a:t>
            </a:r>
          </a:p>
        </p:txBody>
      </p:sp>
      <p:sp>
        <p:nvSpPr>
          <p:cNvPr id="29" name="Text Box 37"/>
          <p:cNvSpPr txBox="1">
            <a:spLocks noChangeArrowheads="1"/>
          </p:cNvSpPr>
          <p:nvPr/>
        </p:nvSpPr>
        <p:spPr bwMode="auto">
          <a:xfrm>
            <a:off x="2626028" y="3986166"/>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3.4mm HHs</a:t>
            </a:r>
          </a:p>
        </p:txBody>
      </p:sp>
      <p:sp>
        <p:nvSpPr>
          <p:cNvPr id="30" name="Text Box 38"/>
          <p:cNvSpPr txBox="1">
            <a:spLocks noChangeArrowheads="1"/>
          </p:cNvSpPr>
          <p:nvPr/>
        </p:nvSpPr>
        <p:spPr bwMode="auto">
          <a:xfrm>
            <a:off x="2641995" y="4897764"/>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8.8mm HHs</a:t>
            </a:r>
          </a:p>
        </p:txBody>
      </p:sp>
      <p:sp>
        <p:nvSpPr>
          <p:cNvPr id="31" name="Text Box 39"/>
          <p:cNvSpPr txBox="1">
            <a:spLocks noChangeArrowheads="1"/>
          </p:cNvSpPr>
          <p:nvPr/>
        </p:nvSpPr>
        <p:spPr bwMode="auto">
          <a:xfrm>
            <a:off x="4326584" y="2858356"/>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5.5mm HHs</a:t>
            </a:r>
          </a:p>
        </p:txBody>
      </p:sp>
      <p:sp>
        <p:nvSpPr>
          <p:cNvPr id="32" name="Text Box 40"/>
          <p:cNvSpPr txBox="1">
            <a:spLocks noChangeArrowheads="1"/>
          </p:cNvSpPr>
          <p:nvPr/>
        </p:nvSpPr>
        <p:spPr bwMode="auto">
          <a:xfrm>
            <a:off x="4322592" y="4899225"/>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6.3mm HHs</a:t>
            </a:r>
          </a:p>
        </p:txBody>
      </p:sp>
      <p:sp>
        <p:nvSpPr>
          <p:cNvPr id="33" name="Text Box 41"/>
          <p:cNvSpPr txBox="1">
            <a:spLocks noChangeArrowheads="1"/>
          </p:cNvSpPr>
          <p:nvPr/>
        </p:nvSpPr>
        <p:spPr bwMode="auto">
          <a:xfrm>
            <a:off x="6071051" y="510667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6.8mm HHs</a:t>
            </a:r>
          </a:p>
        </p:txBody>
      </p:sp>
      <p:sp>
        <p:nvSpPr>
          <p:cNvPr id="34" name="Text Box 42"/>
          <p:cNvSpPr txBox="1">
            <a:spLocks noChangeArrowheads="1"/>
          </p:cNvSpPr>
          <p:nvPr/>
        </p:nvSpPr>
        <p:spPr bwMode="auto">
          <a:xfrm>
            <a:off x="6063067" y="3422261"/>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solidFill>
                  <a:schemeClr val="bg1"/>
                </a:solidFill>
                <a:latin typeface="Franklin Gothic Book" panose="020B0503020102020204" pitchFamily="34" charset="0"/>
              </a:rPr>
              <a:t>6.9mm HHs</a:t>
            </a:r>
          </a:p>
        </p:txBody>
      </p:sp>
      <p:sp>
        <p:nvSpPr>
          <p:cNvPr id="35" name="Text Box 43"/>
          <p:cNvSpPr txBox="1">
            <a:spLocks noChangeArrowheads="1"/>
          </p:cNvSpPr>
          <p:nvPr/>
        </p:nvSpPr>
        <p:spPr bwMode="auto">
          <a:xfrm>
            <a:off x="6075043" y="174077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5.2mm HHs</a:t>
            </a:r>
          </a:p>
        </p:txBody>
      </p:sp>
      <p:sp>
        <p:nvSpPr>
          <p:cNvPr id="36" name="Text Box 44"/>
          <p:cNvSpPr txBox="1">
            <a:spLocks noChangeArrowheads="1"/>
          </p:cNvSpPr>
          <p:nvPr/>
        </p:nvSpPr>
        <p:spPr bwMode="auto">
          <a:xfrm>
            <a:off x="7811527" y="1740772"/>
            <a:ext cx="946084"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7.8mm HHs</a:t>
            </a:r>
          </a:p>
        </p:txBody>
      </p:sp>
      <p:sp>
        <p:nvSpPr>
          <p:cNvPr id="37" name="Text Box 45"/>
          <p:cNvSpPr txBox="1">
            <a:spLocks noChangeArrowheads="1"/>
          </p:cNvSpPr>
          <p:nvPr/>
        </p:nvSpPr>
        <p:spPr bwMode="auto">
          <a:xfrm>
            <a:off x="7791567" y="3001523"/>
            <a:ext cx="946084"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7.3mm HHs</a:t>
            </a:r>
          </a:p>
        </p:txBody>
      </p:sp>
      <p:sp>
        <p:nvSpPr>
          <p:cNvPr id="38" name="Text Box 46"/>
          <p:cNvSpPr txBox="1">
            <a:spLocks noChangeArrowheads="1"/>
          </p:cNvSpPr>
          <p:nvPr/>
        </p:nvSpPr>
        <p:spPr bwMode="auto">
          <a:xfrm>
            <a:off x="7805539" y="3917504"/>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5.8mm HHs</a:t>
            </a:r>
          </a:p>
        </p:txBody>
      </p:sp>
      <p:sp>
        <p:nvSpPr>
          <p:cNvPr id="39" name="Text Box 47"/>
          <p:cNvSpPr txBox="1">
            <a:spLocks noChangeArrowheads="1"/>
          </p:cNvSpPr>
          <p:nvPr/>
        </p:nvSpPr>
        <p:spPr bwMode="auto">
          <a:xfrm>
            <a:off x="9522063" y="510667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5.2mm HHs</a:t>
            </a:r>
          </a:p>
        </p:txBody>
      </p:sp>
      <p:sp>
        <p:nvSpPr>
          <p:cNvPr id="40" name="Text Box 48"/>
          <p:cNvSpPr txBox="1">
            <a:spLocks noChangeArrowheads="1"/>
          </p:cNvSpPr>
          <p:nvPr/>
        </p:nvSpPr>
        <p:spPr bwMode="auto">
          <a:xfrm>
            <a:off x="9520067" y="342372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6.2mm HHs</a:t>
            </a:r>
          </a:p>
        </p:txBody>
      </p:sp>
      <p:sp>
        <p:nvSpPr>
          <p:cNvPr id="41" name="Text Box 49"/>
          <p:cNvSpPr txBox="1">
            <a:spLocks noChangeArrowheads="1"/>
          </p:cNvSpPr>
          <p:nvPr/>
        </p:nvSpPr>
        <p:spPr bwMode="auto">
          <a:xfrm>
            <a:off x="9536035" y="1740772"/>
            <a:ext cx="962052" cy="277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1"/>
                </a:solidFill>
                <a:latin typeface="Franklin Gothic Book" panose="020B0503020102020204" pitchFamily="34" charset="0"/>
              </a:rPr>
              <a:t>5.4mm HHs</a:t>
            </a:r>
          </a:p>
        </p:txBody>
      </p:sp>
      <p:sp>
        <p:nvSpPr>
          <p:cNvPr id="5" name="Text Box 65"/>
          <p:cNvSpPr txBox="1">
            <a:spLocks noChangeArrowheads="1"/>
          </p:cNvSpPr>
          <p:nvPr/>
        </p:nvSpPr>
        <p:spPr bwMode="auto">
          <a:xfrm rot="16200000">
            <a:off x="-684084" y="3539679"/>
            <a:ext cx="4137252" cy="399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b="1" dirty="0">
                <a:latin typeface="Franklin Gothic Book" panose="020B0503020102020204" pitchFamily="34" charset="0"/>
              </a:rPr>
              <a:t>Socioeconomic </a:t>
            </a:r>
            <a:r>
              <a:rPr lang="en-US" sz="1800" b="1" dirty="0">
                <a:latin typeface="Franklin Gothic Book" panose="020B0503020102020204" pitchFamily="34" charset="0"/>
              </a:rPr>
              <a:t>Status</a:t>
            </a:r>
            <a:endParaRPr lang="en-US" sz="2000" b="1" dirty="0">
              <a:latin typeface="Franklin Gothic Book" panose="020B0503020102020204" pitchFamily="34" charset="0"/>
            </a:endParaRPr>
          </a:p>
        </p:txBody>
      </p:sp>
      <p:sp>
        <p:nvSpPr>
          <p:cNvPr id="6" name="Line 66"/>
          <p:cNvSpPr>
            <a:spLocks noChangeShapeType="1"/>
          </p:cNvSpPr>
          <p:nvPr/>
        </p:nvSpPr>
        <p:spPr bwMode="auto">
          <a:xfrm>
            <a:off x="1388534" y="5010253"/>
            <a:ext cx="0" cy="82248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Franklin Gothic Book" panose="020B0503020102020204" pitchFamily="34" charset="0"/>
            </a:endParaRPr>
          </a:p>
        </p:txBody>
      </p:sp>
      <p:sp>
        <p:nvSpPr>
          <p:cNvPr id="7" name="Line 67"/>
          <p:cNvSpPr>
            <a:spLocks noChangeShapeType="1"/>
          </p:cNvSpPr>
          <p:nvPr/>
        </p:nvSpPr>
        <p:spPr bwMode="auto">
          <a:xfrm flipV="1">
            <a:off x="1388534" y="1670649"/>
            <a:ext cx="0" cy="82248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Franklin Gothic Book" panose="020B0503020102020204" pitchFamily="34" charset="0"/>
            </a:endParaRPr>
          </a:p>
        </p:txBody>
      </p:sp>
      <p:sp>
        <p:nvSpPr>
          <p:cNvPr id="9" name="Line 69"/>
          <p:cNvSpPr>
            <a:spLocks noChangeShapeType="1"/>
          </p:cNvSpPr>
          <p:nvPr/>
        </p:nvSpPr>
        <p:spPr bwMode="auto">
          <a:xfrm flipH="1">
            <a:off x="2226836" y="6444851"/>
            <a:ext cx="3041840" cy="116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Franklin Gothic Book" panose="020B0503020102020204" pitchFamily="34" charset="0"/>
            </a:endParaRPr>
          </a:p>
        </p:txBody>
      </p:sp>
      <p:sp>
        <p:nvSpPr>
          <p:cNvPr id="10" name="Line 70"/>
          <p:cNvSpPr>
            <a:spLocks noChangeShapeType="1"/>
          </p:cNvSpPr>
          <p:nvPr/>
        </p:nvSpPr>
        <p:spPr bwMode="auto">
          <a:xfrm>
            <a:off x="7983179" y="6456538"/>
            <a:ext cx="2674584"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Franklin Gothic Book" panose="020B0503020102020204" pitchFamily="34" charset="0"/>
            </a:endParaRPr>
          </a:p>
        </p:txBody>
      </p:sp>
      <p:sp>
        <p:nvSpPr>
          <p:cNvPr id="73" name="TextBox 72"/>
          <p:cNvSpPr txBox="1"/>
          <p:nvPr/>
        </p:nvSpPr>
        <p:spPr>
          <a:xfrm rot="16200000">
            <a:off x="1560983" y="5133624"/>
            <a:ext cx="569580"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Low</a:t>
            </a:r>
            <a:endParaRPr lang="en-US" b="1" dirty="0">
              <a:solidFill>
                <a:schemeClr val="accent1">
                  <a:lumMod val="75000"/>
                </a:schemeClr>
              </a:solidFill>
            </a:endParaRPr>
          </a:p>
        </p:txBody>
      </p:sp>
      <p:sp>
        <p:nvSpPr>
          <p:cNvPr id="74" name="TextBox 73"/>
          <p:cNvSpPr txBox="1"/>
          <p:nvPr/>
        </p:nvSpPr>
        <p:spPr>
          <a:xfrm rot="16200000">
            <a:off x="1533027" y="1976843"/>
            <a:ext cx="625492"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High</a:t>
            </a:r>
            <a:endParaRPr lang="en-US" b="1" dirty="0">
              <a:solidFill>
                <a:schemeClr val="accent1">
                  <a:lumMod val="75000"/>
                </a:schemeClr>
              </a:solidFill>
            </a:endParaRPr>
          </a:p>
        </p:txBody>
      </p:sp>
      <p:sp>
        <p:nvSpPr>
          <p:cNvPr id="75" name="TextBox 74"/>
          <p:cNvSpPr txBox="1"/>
          <p:nvPr/>
        </p:nvSpPr>
        <p:spPr>
          <a:xfrm rot="16200000">
            <a:off x="1354295" y="3554609"/>
            <a:ext cx="982961"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Medium</a:t>
            </a:r>
            <a:endParaRPr lang="en-US" b="1" dirty="0">
              <a:solidFill>
                <a:schemeClr val="accent1">
                  <a:lumMod val="75000"/>
                </a:schemeClr>
              </a:solidFill>
            </a:endParaRPr>
          </a:p>
        </p:txBody>
      </p:sp>
      <p:sp>
        <p:nvSpPr>
          <p:cNvPr id="76" name="TextBox 75"/>
          <p:cNvSpPr txBox="1"/>
          <p:nvPr/>
        </p:nvSpPr>
        <p:spPr>
          <a:xfrm>
            <a:off x="2226836" y="6260185"/>
            <a:ext cx="8430927" cy="369332"/>
          </a:xfrm>
          <a:prstGeom prst="rect">
            <a:avLst/>
          </a:prstGeom>
          <a:noFill/>
        </p:spPr>
        <p:txBody>
          <a:bodyPr wrap="square" rtlCol="0">
            <a:spAutoFit/>
          </a:bodyPr>
          <a:lstStyle/>
          <a:p>
            <a:pPr algn="ctr"/>
            <a:r>
              <a:rPr lang="en-US" b="1" dirty="0">
                <a:latin typeface="Franklin Gothic Book" panose="020B0503020102020204" pitchFamily="34" charset="0"/>
              </a:rPr>
              <a:t>Urbanization</a:t>
            </a:r>
            <a:endParaRPr lang="en-US" dirty="0"/>
          </a:p>
        </p:txBody>
      </p:sp>
      <p:sp>
        <p:nvSpPr>
          <p:cNvPr id="77" name="TextBox 76"/>
          <p:cNvSpPr txBox="1"/>
          <p:nvPr/>
        </p:nvSpPr>
        <p:spPr>
          <a:xfrm>
            <a:off x="2644278" y="5918896"/>
            <a:ext cx="698012" cy="369332"/>
          </a:xfrm>
          <a:prstGeom prst="rect">
            <a:avLst/>
          </a:prstGeom>
          <a:noFill/>
        </p:spPr>
        <p:txBody>
          <a:bodyPr wrap="none" rtlCol="0">
            <a:spAutoFit/>
          </a:bodyPr>
          <a:lstStyle/>
          <a:p>
            <a:r>
              <a:rPr lang="en-US" b="1" u="sng" dirty="0">
                <a:solidFill>
                  <a:schemeClr val="accent1">
                    <a:lumMod val="75000"/>
                  </a:schemeClr>
                </a:solidFill>
                <a:latin typeface="Franklin Gothic Book" panose="020B0503020102020204" pitchFamily="34" charset="0"/>
              </a:rPr>
              <a:t>R</a:t>
            </a:r>
            <a:r>
              <a:rPr lang="en-US" b="1" dirty="0">
                <a:solidFill>
                  <a:schemeClr val="accent1">
                    <a:lumMod val="75000"/>
                  </a:schemeClr>
                </a:solidFill>
                <a:latin typeface="Franklin Gothic Book" panose="020B0503020102020204" pitchFamily="34" charset="0"/>
              </a:rPr>
              <a:t>ural</a:t>
            </a:r>
            <a:endParaRPr lang="en-US" dirty="0">
              <a:solidFill>
                <a:schemeClr val="accent1">
                  <a:lumMod val="75000"/>
                </a:schemeClr>
              </a:solidFill>
            </a:endParaRPr>
          </a:p>
        </p:txBody>
      </p:sp>
      <p:sp>
        <p:nvSpPr>
          <p:cNvPr id="78" name="TextBox 77"/>
          <p:cNvSpPr txBox="1"/>
          <p:nvPr/>
        </p:nvSpPr>
        <p:spPr>
          <a:xfrm>
            <a:off x="4378661" y="5909252"/>
            <a:ext cx="678263" cy="369332"/>
          </a:xfrm>
          <a:prstGeom prst="rect">
            <a:avLst/>
          </a:prstGeom>
          <a:noFill/>
        </p:spPr>
        <p:txBody>
          <a:bodyPr wrap="none" rtlCol="0">
            <a:spAutoFit/>
          </a:bodyPr>
          <a:lstStyle/>
          <a:p>
            <a:r>
              <a:rPr lang="en-US" b="1" u="sng" dirty="0">
                <a:solidFill>
                  <a:schemeClr val="accent1">
                    <a:lumMod val="75000"/>
                  </a:schemeClr>
                </a:solidFill>
                <a:latin typeface="Franklin Gothic Book" panose="020B0503020102020204" pitchFamily="34" charset="0"/>
              </a:rPr>
              <a:t>T</a:t>
            </a:r>
            <a:r>
              <a:rPr lang="en-US" b="1" dirty="0">
                <a:solidFill>
                  <a:schemeClr val="accent1">
                    <a:lumMod val="75000"/>
                  </a:schemeClr>
                </a:solidFill>
                <a:latin typeface="Franklin Gothic Book" panose="020B0503020102020204" pitchFamily="34" charset="0"/>
              </a:rPr>
              <a:t>own</a:t>
            </a:r>
            <a:endParaRPr lang="en-US" dirty="0">
              <a:solidFill>
                <a:schemeClr val="accent1">
                  <a:lumMod val="75000"/>
                </a:schemeClr>
              </a:solidFill>
            </a:endParaRPr>
          </a:p>
        </p:txBody>
      </p:sp>
      <p:sp>
        <p:nvSpPr>
          <p:cNvPr id="79" name="TextBox 78"/>
          <p:cNvSpPr txBox="1"/>
          <p:nvPr/>
        </p:nvSpPr>
        <p:spPr>
          <a:xfrm>
            <a:off x="5951621" y="5909252"/>
            <a:ext cx="981359"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2nd </a:t>
            </a:r>
            <a:r>
              <a:rPr lang="en-US" b="1" u="sng" dirty="0">
                <a:solidFill>
                  <a:schemeClr val="accent1">
                    <a:lumMod val="75000"/>
                  </a:schemeClr>
                </a:solidFill>
                <a:latin typeface="Franklin Gothic Book" panose="020B0503020102020204" pitchFamily="34" charset="0"/>
              </a:rPr>
              <a:t>C</a:t>
            </a:r>
            <a:r>
              <a:rPr lang="en-US" b="1" dirty="0">
                <a:solidFill>
                  <a:schemeClr val="accent1">
                    <a:lumMod val="75000"/>
                  </a:schemeClr>
                </a:solidFill>
                <a:latin typeface="Franklin Gothic Book" panose="020B0503020102020204" pitchFamily="34" charset="0"/>
              </a:rPr>
              <a:t>ity</a:t>
            </a:r>
            <a:endParaRPr lang="en-US" dirty="0">
              <a:solidFill>
                <a:schemeClr val="accent1">
                  <a:lumMod val="75000"/>
                </a:schemeClr>
              </a:solidFill>
            </a:endParaRPr>
          </a:p>
        </p:txBody>
      </p:sp>
      <p:sp>
        <p:nvSpPr>
          <p:cNvPr id="80" name="TextBox 79"/>
          <p:cNvSpPr txBox="1"/>
          <p:nvPr/>
        </p:nvSpPr>
        <p:spPr>
          <a:xfrm>
            <a:off x="7410218" y="5909252"/>
            <a:ext cx="1517851"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Metro </a:t>
            </a:r>
            <a:r>
              <a:rPr lang="en-US" b="1" u="sng" dirty="0">
                <a:solidFill>
                  <a:schemeClr val="accent1">
                    <a:lumMod val="75000"/>
                  </a:schemeClr>
                </a:solidFill>
                <a:latin typeface="Franklin Gothic Book" panose="020B0503020102020204" pitchFamily="34" charset="0"/>
              </a:rPr>
              <a:t>S</a:t>
            </a:r>
            <a:r>
              <a:rPr lang="en-US" b="1" dirty="0">
                <a:solidFill>
                  <a:schemeClr val="accent1">
                    <a:lumMod val="75000"/>
                  </a:schemeClr>
                </a:solidFill>
                <a:latin typeface="Franklin Gothic Book" panose="020B0503020102020204" pitchFamily="34" charset="0"/>
              </a:rPr>
              <a:t>uburb</a:t>
            </a:r>
            <a:endParaRPr lang="en-US" dirty="0">
              <a:solidFill>
                <a:schemeClr val="accent1">
                  <a:lumMod val="75000"/>
                </a:schemeClr>
              </a:solidFill>
            </a:endParaRPr>
          </a:p>
        </p:txBody>
      </p:sp>
      <p:sp>
        <p:nvSpPr>
          <p:cNvPr id="81" name="TextBox 80"/>
          <p:cNvSpPr txBox="1"/>
          <p:nvPr/>
        </p:nvSpPr>
        <p:spPr>
          <a:xfrm>
            <a:off x="9192278" y="5909252"/>
            <a:ext cx="1398075" cy="369332"/>
          </a:xfrm>
          <a:prstGeom prst="rect">
            <a:avLst/>
          </a:prstGeom>
          <a:noFill/>
        </p:spPr>
        <p:txBody>
          <a:bodyPr wrap="none" rtlCol="0">
            <a:spAutoFit/>
          </a:bodyPr>
          <a:lstStyle/>
          <a:p>
            <a:r>
              <a:rPr lang="en-US" b="1" dirty="0">
                <a:solidFill>
                  <a:schemeClr val="accent1">
                    <a:lumMod val="75000"/>
                  </a:schemeClr>
                </a:solidFill>
                <a:latin typeface="Franklin Gothic Book" panose="020B0503020102020204" pitchFamily="34" charset="0"/>
              </a:rPr>
              <a:t>Metro </a:t>
            </a:r>
            <a:r>
              <a:rPr lang="en-US" b="1" u="sng" dirty="0">
                <a:solidFill>
                  <a:schemeClr val="accent1">
                    <a:lumMod val="75000"/>
                  </a:schemeClr>
                </a:solidFill>
                <a:latin typeface="Franklin Gothic Book" panose="020B0503020102020204" pitchFamily="34" charset="0"/>
              </a:rPr>
              <a:t>U</a:t>
            </a:r>
            <a:r>
              <a:rPr lang="en-US" b="1" dirty="0">
                <a:solidFill>
                  <a:schemeClr val="accent1">
                    <a:lumMod val="75000"/>
                  </a:schemeClr>
                </a:solidFill>
                <a:latin typeface="Franklin Gothic Book" panose="020B0503020102020204" pitchFamily="34" charset="0"/>
              </a:rPr>
              <a:t>rban</a:t>
            </a:r>
          </a:p>
        </p:txBody>
      </p:sp>
    </p:spTree>
    <p:extLst>
      <p:ext uri="{BB962C8B-B14F-4D97-AF65-F5344CB8AC3E}">
        <p14:creationId xmlns:p14="http://schemas.microsoft.com/office/powerpoint/2010/main" val="16501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Identifying Segments: Possible Bases for Segmenting Consumers and Customers</a:t>
            </a:r>
          </a:p>
        </p:txBody>
      </p:sp>
      <p:sp>
        <p:nvSpPr>
          <p:cNvPr id="3" name="TextBox 2"/>
          <p:cNvSpPr txBox="1"/>
          <p:nvPr/>
        </p:nvSpPr>
        <p:spPr>
          <a:xfrm>
            <a:off x="609601" y="3226416"/>
            <a:ext cx="2130711" cy="461665"/>
          </a:xfrm>
          <a:prstGeom prst="rect">
            <a:avLst/>
          </a:prstGeom>
          <a:noFill/>
        </p:spPr>
        <p:txBody>
          <a:bodyPr wrap="none" rtlCol="0">
            <a:spAutoFit/>
          </a:bodyPr>
          <a:lstStyle/>
          <a:p>
            <a:r>
              <a:rPr lang="en-US" sz="2400" dirty="0">
                <a:latin typeface="Franklin Gothic Demi" panose="020B0703020102020204" pitchFamily="34" charset="0"/>
              </a:rPr>
              <a:t>Demographics</a:t>
            </a:r>
          </a:p>
        </p:txBody>
      </p:sp>
      <p:grpSp>
        <p:nvGrpSpPr>
          <p:cNvPr id="4" name="Group 3"/>
          <p:cNvGrpSpPr/>
          <p:nvPr/>
        </p:nvGrpSpPr>
        <p:grpSpPr>
          <a:xfrm>
            <a:off x="7122770" y="2033583"/>
            <a:ext cx="4459631" cy="2191990"/>
            <a:chOff x="4860208" y="2033583"/>
            <a:chExt cx="4459631" cy="2191990"/>
          </a:xfrm>
        </p:grpSpPr>
        <p:pic>
          <p:nvPicPr>
            <p:cNvPr id="1028" name="Picture 4" descr="File:Shopping cart with food clip art 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715" y="2033583"/>
              <a:ext cx="2143124" cy="219199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4860208" y="2033583"/>
              <a:ext cx="2715230" cy="830997"/>
            </a:xfrm>
            <a:prstGeom prst="rect">
              <a:avLst/>
            </a:prstGeom>
            <a:noFill/>
          </p:spPr>
          <p:txBody>
            <a:bodyPr wrap="none" rtlCol="0">
              <a:spAutoFit/>
            </a:bodyPr>
            <a:lstStyle/>
            <a:p>
              <a:r>
                <a:rPr lang="en-US" sz="2400" dirty="0">
                  <a:latin typeface="Franklin Gothic Demi" panose="020B0703020102020204" pitchFamily="34" charset="0"/>
                </a:rPr>
                <a:t>Purchase Behavior</a:t>
              </a:r>
            </a:p>
            <a:p>
              <a:r>
                <a:rPr lang="en-US" sz="2400" dirty="0">
                  <a:latin typeface="Franklin Gothic Demi" panose="020B0703020102020204" pitchFamily="34" charset="0"/>
                </a:rPr>
                <a:t>and Product Use</a:t>
              </a:r>
            </a:p>
          </p:txBody>
        </p:sp>
      </p:grpSp>
      <p:grpSp>
        <p:nvGrpSpPr>
          <p:cNvPr id="8" name="Group 7"/>
          <p:cNvGrpSpPr/>
          <p:nvPr/>
        </p:nvGrpSpPr>
        <p:grpSpPr>
          <a:xfrm>
            <a:off x="6056439" y="3664462"/>
            <a:ext cx="4713120" cy="2914138"/>
            <a:chOff x="6283449" y="3588262"/>
            <a:chExt cx="4713120" cy="2914138"/>
          </a:xfrm>
        </p:grpSpPr>
        <p:sp>
          <p:nvSpPr>
            <p:cNvPr id="5" name="Cloud 4"/>
            <p:cNvSpPr/>
            <p:nvPr/>
          </p:nvSpPr>
          <p:spPr>
            <a:xfrm>
              <a:off x="6315077" y="3588262"/>
              <a:ext cx="2272085" cy="1671237"/>
            </a:xfrm>
            <a:prstGeom prst="cloud">
              <a:avLst/>
            </a:prstGeom>
            <a:ln w="3810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30" name="Picture 6" descr="http://pixabay.com/get/9d6e65c89ca94cebf34c/1433269564/typewriter-584696_1280.png?dir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7395" y="4569121"/>
              <a:ext cx="2289174" cy="193327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upload.wikimedia.org/wikipedia/commons/thumb/c/c1/Computer-aj_aj_ashton_01.svg/600px-Computer-aj_aj_ashton_01.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1827" y="3642733"/>
              <a:ext cx="1521486" cy="152148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Oval 6"/>
            <p:cNvSpPr/>
            <p:nvPr/>
          </p:nvSpPr>
          <p:spPr>
            <a:xfrm>
              <a:off x="8634788" y="3829050"/>
              <a:ext cx="385387" cy="385387"/>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156095" y="4034967"/>
              <a:ext cx="274320" cy="27432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75472" y="4349669"/>
              <a:ext cx="137160" cy="13716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283449" y="5332266"/>
              <a:ext cx="2324675" cy="830997"/>
            </a:xfrm>
            <a:prstGeom prst="rect">
              <a:avLst/>
            </a:prstGeom>
            <a:noFill/>
          </p:spPr>
          <p:txBody>
            <a:bodyPr wrap="none" rtlCol="0">
              <a:spAutoFit/>
            </a:bodyPr>
            <a:lstStyle/>
            <a:p>
              <a:r>
                <a:rPr lang="en-US" sz="2400" dirty="0">
                  <a:latin typeface="Franklin Gothic Demi" panose="020B0703020102020204" pitchFamily="34" charset="0"/>
                </a:rPr>
                <a:t>Desired</a:t>
              </a:r>
            </a:p>
            <a:p>
              <a:r>
                <a:rPr lang="en-US" sz="2400" dirty="0">
                  <a:latin typeface="Franklin Gothic Demi" panose="020B0703020102020204" pitchFamily="34" charset="0"/>
                </a:rPr>
                <a:t>Benefits/Needs</a:t>
              </a:r>
            </a:p>
          </p:txBody>
        </p:sp>
      </p:grpSp>
      <p:sp>
        <p:nvSpPr>
          <p:cNvPr id="18" name="TextBox 17"/>
          <p:cNvSpPr txBox="1"/>
          <p:nvPr/>
        </p:nvSpPr>
        <p:spPr>
          <a:xfrm>
            <a:off x="609601" y="4405605"/>
            <a:ext cx="2304092" cy="461665"/>
          </a:xfrm>
          <a:prstGeom prst="rect">
            <a:avLst/>
          </a:prstGeom>
          <a:noFill/>
        </p:spPr>
        <p:txBody>
          <a:bodyPr wrap="none" rtlCol="0">
            <a:spAutoFit/>
          </a:bodyPr>
          <a:lstStyle/>
          <a:p>
            <a:r>
              <a:rPr lang="en-US" sz="2400" dirty="0">
                <a:latin typeface="Franklin Gothic Demi" panose="020B0703020102020204" pitchFamily="34" charset="0"/>
              </a:rPr>
              <a:t>Psychographics</a:t>
            </a:r>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b="69904"/>
          <a:stretch/>
        </p:blipFill>
        <p:spPr>
          <a:xfrm>
            <a:off x="609601" y="2051335"/>
            <a:ext cx="2447924" cy="1133394"/>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t="33128" b="34427"/>
          <a:stretch/>
        </p:blipFill>
        <p:spPr>
          <a:xfrm>
            <a:off x="3409808" y="2007090"/>
            <a:ext cx="2447924" cy="122188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447" y="5143500"/>
            <a:ext cx="2377440" cy="1430179"/>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2665" y="4010020"/>
            <a:ext cx="2865994" cy="2118148"/>
          </a:xfrm>
          <a:prstGeom prst="rect">
            <a:avLst/>
          </a:prstGeom>
        </p:spPr>
      </p:pic>
    </p:spTree>
    <p:extLst>
      <p:ext uri="{BB962C8B-B14F-4D97-AF65-F5344CB8AC3E}">
        <p14:creationId xmlns:p14="http://schemas.microsoft.com/office/powerpoint/2010/main" val="388491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92" y="0"/>
            <a:ext cx="7886492" cy="6725425"/>
          </a:xfrm>
        </p:spPr>
      </p:pic>
      <p:sp>
        <p:nvSpPr>
          <p:cNvPr id="6" name="TextBox 5"/>
          <p:cNvSpPr txBox="1"/>
          <p:nvPr/>
        </p:nvSpPr>
        <p:spPr>
          <a:xfrm>
            <a:off x="8593395" y="2055813"/>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spTree>
    <p:extLst>
      <p:ext uri="{BB962C8B-B14F-4D97-AF65-F5344CB8AC3E}">
        <p14:creationId xmlns:p14="http://schemas.microsoft.com/office/powerpoint/2010/main" val="80189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a:t>
            </a:r>
          </a:p>
        </p:txBody>
      </p:sp>
      <p:sp>
        <p:nvSpPr>
          <p:cNvPr id="3" name="Content Placeholder 2"/>
          <p:cNvSpPr>
            <a:spLocks noGrp="1"/>
          </p:cNvSpPr>
          <p:nvPr>
            <p:ph idx="1"/>
          </p:nvPr>
        </p:nvSpPr>
        <p:spPr/>
        <p:txBody>
          <a:bodyPr/>
          <a:lstStyle/>
          <a:p>
            <a:r>
              <a:rPr lang="en-US" dirty="0"/>
              <a:t>Deriving Clusters and Assessing Overall Fit</a:t>
            </a:r>
          </a:p>
          <a:p>
            <a:pPr lvl="1"/>
            <a:r>
              <a:rPr lang="en-US" dirty="0"/>
              <a:t>Decide on Clustering Algorithm</a:t>
            </a:r>
          </a:p>
          <a:p>
            <a:pPr lvl="2"/>
            <a:r>
              <a:rPr lang="en-US" dirty="0"/>
              <a:t>Many algorithms are available</a:t>
            </a:r>
          </a:p>
          <a:p>
            <a:pPr lvl="2"/>
            <a:r>
              <a:rPr lang="en-US" dirty="0"/>
              <a:t>More coming all the time</a:t>
            </a:r>
          </a:p>
          <a:p>
            <a:r>
              <a:rPr lang="en-US" dirty="0">
                <a:solidFill>
                  <a:srgbClr val="C00000"/>
                </a:solidFill>
              </a:rPr>
              <a:t>Main goal</a:t>
            </a:r>
            <a:r>
              <a:rPr lang="en-US" dirty="0"/>
              <a:t>: maximize differences </a:t>
            </a:r>
            <a:r>
              <a:rPr lang="en-US" b="1" u="sng" dirty="0"/>
              <a:t>between</a:t>
            </a:r>
            <a:r>
              <a:rPr lang="en-US" u="sng" dirty="0"/>
              <a:t> </a:t>
            </a:r>
            <a:r>
              <a:rPr lang="en-US" dirty="0"/>
              <a:t>clusters relative  to variation </a:t>
            </a:r>
            <a:r>
              <a:rPr lang="en-US" b="1" u="sng" dirty="0"/>
              <a:t>within</a:t>
            </a:r>
            <a:r>
              <a:rPr lang="en-US" dirty="0"/>
              <a:t> clusters</a:t>
            </a:r>
          </a:p>
          <a:p>
            <a:endParaRPr lang="en-US" dirty="0"/>
          </a:p>
        </p:txBody>
      </p:sp>
    </p:spTree>
    <p:extLst>
      <p:ext uri="{BB962C8B-B14F-4D97-AF65-F5344CB8AC3E}">
        <p14:creationId xmlns:p14="http://schemas.microsoft.com/office/powerpoint/2010/main" val="6326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 name="Object 4"/>
          <p:cNvGraphicFramePr>
            <a:graphicFrameLocks noChangeAspect="1"/>
          </p:cNvGraphicFramePr>
          <p:nvPr/>
        </p:nvGraphicFramePr>
        <p:xfrm>
          <a:off x="4411641" y="1949696"/>
          <a:ext cx="2944187" cy="2175213"/>
        </p:xfrm>
        <a:graphic>
          <a:graphicData uri="http://schemas.openxmlformats.org/presentationml/2006/ole">
            <mc:AlternateContent xmlns:mc="http://schemas.openxmlformats.org/markup-compatibility/2006">
              <mc:Choice xmlns:v="urn:schemas-microsoft-com:vml" Requires="v">
                <p:oleObj spid="_x0000_s2308" name="Worksheet" r:id="rId3" imgW="4025900" imgH="3454400" progId="Excel.Sheet.8">
                  <p:embed/>
                </p:oleObj>
              </mc:Choice>
              <mc:Fallback>
                <p:oleObj name="Worksheet" r:id="rId3" imgW="4025900" imgH="34544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641" y="1949696"/>
                        <a:ext cx="2944187" cy="2175213"/>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1">
                            <a:solidFill>
                              <a:srgbClr val="FFFFFF"/>
                            </a:solidFill>
                            <a:miter lim="800000"/>
                            <a:headEnd/>
                            <a:tailEnd/>
                          </a14:hiddenLine>
                        </a:ext>
                        <a:ext uri="{AF507438-7753-43e0-B8FC-AC1667EBCBE1}">
                          <a14:hiddenEffects xmlns:a14="http://schemas.microsoft.com/office/drawing/2010/main" xmlns="">
                            <a:effectLst>
                              <a:outerShdw blurRad="63500" dist="107763" dir="18900000" algn="ctr" rotWithShape="0">
                                <a:srgbClr val="000000">
                                  <a:alpha val="74997"/>
                                </a:srgbClr>
                              </a:outerShdw>
                            </a:effectLst>
                          </a14:hiddenEffects>
                        </a:ext>
                      </a:extLst>
                    </p:spPr>
                  </p:pic>
                </p:oleObj>
              </mc:Fallback>
            </mc:AlternateContent>
          </a:graphicData>
        </a:graphic>
      </p:graphicFrame>
      <p:grpSp>
        <p:nvGrpSpPr>
          <p:cNvPr id="5" name="Group 9"/>
          <p:cNvGrpSpPr>
            <a:grpSpLocks/>
          </p:cNvGrpSpPr>
          <p:nvPr/>
        </p:nvGrpSpPr>
        <p:grpSpPr bwMode="auto">
          <a:xfrm>
            <a:off x="8760226" y="1978699"/>
            <a:ext cx="2861576" cy="2104777"/>
            <a:chOff x="4144" y="1265"/>
            <a:chExt cx="1400" cy="1254"/>
          </a:xfrm>
        </p:grpSpPr>
        <p:sp>
          <p:nvSpPr>
            <p:cNvPr id="105" name="Rectangle 10"/>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p>
              <a:endParaRPr lang="en-US"/>
            </a:p>
          </p:txBody>
        </p:sp>
        <p:sp>
          <p:nvSpPr>
            <p:cNvPr id="106" name="Rectangle 11"/>
            <p:cNvSpPr>
              <a:spLocks noChangeArrowheads="1"/>
            </p:cNvSpPr>
            <p:nvPr/>
          </p:nvSpPr>
          <p:spPr bwMode="auto">
            <a:xfrm>
              <a:off x="4278" y="1354"/>
              <a:ext cx="1201" cy="10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7" name="Line 12"/>
            <p:cNvSpPr>
              <a:spLocks noChangeShapeType="1"/>
            </p:cNvSpPr>
            <p:nvPr/>
          </p:nvSpPr>
          <p:spPr bwMode="auto">
            <a:xfrm>
              <a:off x="4278" y="2264"/>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8" name="Line 13"/>
            <p:cNvSpPr>
              <a:spLocks noChangeShapeType="1"/>
            </p:cNvSpPr>
            <p:nvPr/>
          </p:nvSpPr>
          <p:spPr bwMode="auto">
            <a:xfrm>
              <a:off x="4278" y="2163"/>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9" name="Line 14"/>
            <p:cNvSpPr>
              <a:spLocks noChangeShapeType="1"/>
            </p:cNvSpPr>
            <p:nvPr/>
          </p:nvSpPr>
          <p:spPr bwMode="auto">
            <a:xfrm>
              <a:off x="4278" y="2061"/>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0" name="Line 15"/>
            <p:cNvSpPr>
              <a:spLocks noChangeShapeType="1"/>
            </p:cNvSpPr>
            <p:nvPr/>
          </p:nvSpPr>
          <p:spPr bwMode="auto">
            <a:xfrm>
              <a:off x="4278" y="1960"/>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1" name="Line 16"/>
            <p:cNvSpPr>
              <a:spLocks noChangeShapeType="1"/>
            </p:cNvSpPr>
            <p:nvPr/>
          </p:nvSpPr>
          <p:spPr bwMode="auto">
            <a:xfrm>
              <a:off x="4278" y="1858"/>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2" name="Line 17"/>
            <p:cNvSpPr>
              <a:spLocks noChangeShapeType="1"/>
            </p:cNvSpPr>
            <p:nvPr/>
          </p:nvSpPr>
          <p:spPr bwMode="auto">
            <a:xfrm>
              <a:off x="4278" y="1760"/>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3" name="Line 18"/>
            <p:cNvSpPr>
              <a:spLocks noChangeShapeType="1"/>
            </p:cNvSpPr>
            <p:nvPr/>
          </p:nvSpPr>
          <p:spPr bwMode="auto">
            <a:xfrm>
              <a:off x="4278" y="1659"/>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4" name="Line 19"/>
            <p:cNvSpPr>
              <a:spLocks noChangeShapeType="1"/>
            </p:cNvSpPr>
            <p:nvPr/>
          </p:nvSpPr>
          <p:spPr bwMode="auto">
            <a:xfrm>
              <a:off x="4278" y="1557"/>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5" name="Line 20"/>
            <p:cNvSpPr>
              <a:spLocks noChangeShapeType="1"/>
            </p:cNvSpPr>
            <p:nvPr/>
          </p:nvSpPr>
          <p:spPr bwMode="auto">
            <a:xfrm>
              <a:off x="4278" y="1456"/>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6" name="Line 21"/>
            <p:cNvSpPr>
              <a:spLocks noChangeShapeType="1"/>
            </p:cNvSpPr>
            <p:nvPr/>
          </p:nvSpPr>
          <p:spPr bwMode="auto">
            <a:xfrm>
              <a:off x="4278" y="1354"/>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7" name="Line 22"/>
            <p:cNvSpPr>
              <a:spLocks noChangeShapeType="1"/>
            </p:cNvSpPr>
            <p:nvPr/>
          </p:nvSpPr>
          <p:spPr bwMode="auto">
            <a:xfrm>
              <a:off x="4399"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8" name="Line 23"/>
            <p:cNvSpPr>
              <a:spLocks noChangeShapeType="1"/>
            </p:cNvSpPr>
            <p:nvPr/>
          </p:nvSpPr>
          <p:spPr bwMode="auto">
            <a:xfrm>
              <a:off x="4516"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9" name="Line 24"/>
            <p:cNvSpPr>
              <a:spLocks noChangeShapeType="1"/>
            </p:cNvSpPr>
            <p:nvPr/>
          </p:nvSpPr>
          <p:spPr bwMode="auto">
            <a:xfrm>
              <a:off x="4638"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0" name="Line 25"/>
            <p:cNvSpPr>
              <a:spLocks noChangeShapeType="1"/>
            </p:cNvSpPr>
            <p:nvPr/>
          </p:nvSpPr>
          <p:spPr bwMode="auto">
            <a:xfrm>
              <a:off x="4759"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1" name="Line 26"/>
            <p:cNvSpPr>
              <a:spLocks noChangeShapeType="1"/>
            </p:cNvSpPr>
            <p:nvPr/>
          </p:nvSpPr>
          <p:spPr bwMode="auto">
            <a:xfrm>
              <a:off x="4880"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2" name="Line 27"/>
            <p:cNvSpPr>
              <a:spLocks noChangeShapeType="1"/>
            </p:cNvSpPr>
            <p:nvPr/>
          </p:nvSpPr>
          <p:spPr bwMode="auto">
            <a:xfrm>
              <a:off x="4998"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3" name="Line 28"/>
            <p:cNvSpPr>
              <a:spLocks noChangeShapeType="1"/>
            </p:cNvSpPr>
            <p:nvPr/>
          </p:nvSpPr>
          <p:spPr bwMode="auto">
            <a:xfrm>
              <a:off x="5119"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4" name="Line 29"/>
            <p:cNvSpPr>
              <a:spLocks noChangeShapeType="1"/>
            </p:cNvSpPr>
            <p:nvPr/>
          </p:nvSpPr>
          <p:spPr bwMode="auto">
            <a:xfrm>
              <a:off x="5240"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5" name="Line 30"/>
            <p:cNvSpPr>
              <a:spLocks noChangeShapeType="1"/>
            </p:cNvSpPr>
            <p:nvPr/>
          </p:nvSpPr>
          <p:spPr bwMode="auto">
            <a:xfrm>
              <a:off x="5358"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6" name="Line 31"/>
            <p:cNvSpPr>
              <a:spLocks noChangeShapeType="1"/>
            </p:cNvSpPr>
            <p:nvPr/>
          </p:nvSpPr>
          <p:spPr bwMode="auto">
            <a:xfrm>
              <a:off x="5479"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7" name="Rectangle 32"/>
            <p:cNvSpPr>
              <a:spLocks noChangeArrowheads="1"/>
            </p:cNvSpPr>
            <p:nvPr/>
          </p:nvSpPr>
          <p:spPr bwMode="auto">
            <a:xfrm>
              <a:off x="4278" y="1354"/>
              <a:ext cx="1201" cy="1012"/>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28" name="Line 33"/>
            <p:cNvSpPr>
              <a:spLocks noChangeShapeType="1"/>
            </p:cNvSpPr>
            <p:nvPr/>
          </p:nvSpPr>
          <p:spPr bwMode="auto">
            <a:xfrm>
              <a:off x="4278" y="1354"/>
              <a:ext cx="1" cy="101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29" name="Line 34"/>
            <p:cNvSpPr>
              <a:spLocks noChangeShapeType="1"/>
            </p:cNvSpPr>
            <p:nvPr/>
          </p:nvSpPr>
          <p:spPr bwMode="auto">
            <a:xfrm>
              <a:off x="4266" y="2366"/>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0" name="Line 35"/>
            <p:cNvSpPr>
              <a:spLocks noChangeShapeType="1"/>
            </p:cNvSpPr>
            <p:nvPr/>
          </p:nvSpPr>
          <p:spPr bwMode="auto">
            <a:xfrm>
              <a:off x="4266" y="2264"/>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1" name="Line 36"/>
            <p:cNvSpPr>
              <a:spLocks noChangeShapeType="1"/>
            </p:cNvSpPr>
            <p:nvPr/>
          </p:nvSpPr>
          <p:spPr bwMode="auto">
            <a:xfrm>
              <a:off x="4266" y="2163"/>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2" name="Line 37"/>
            <p:cNvSpPr>
              <a:spLocks noChangeShapeType="1"/>
            </p:cNvSpPr>
            <p:nvPr/>
          </p:nvSpPr>
          <p:spPr bwMode="auto">
            <a:xfrm>
              <a:off x="4266" y="2061"/>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3" name="Line 38"/>
            <p:cNvSpPr>
              <a:spLocks noChangeShapeType="1"/>
            </p:cNvSpPr>
            <p:nvPr/>
          </p:nvSpPr>
          <p:spPr bwMode="auto">
            <a:xfrm>
              <a:off x="4266" y="1960"/>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4" name="Line 39"/>
            <p:cNvSpPr>
              <a:spLocks noChangeShapeType="1"/>
            </p:cNvSpPr>
            <p:nvPr/>
          </p:nvSpPr>
          <p:spPr bwMode="auto">
            <a:xfrm>
              <a:off x="4266" y="1858"/>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5" name="Line 40"/>
            <p:cNvSpPr>
              <a:spLocks noChangeShapeType="1"/>
            </p:cNvSpPr>
            <p:nvPr/>
          </p:nvSpPr>
          <p:spPr bwMode="auto">
            <a:xfrm>
              <a:off x="4266" y="1760"/>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6" name="Line 41"/>
            <p:cNvSpPr>
              <a:spLocks noChangeShapeType="1"/>
            </p:cNvSpPr>
            <p:nvPr/>
          </p:nvSpPr>
          <p:spPr bwMode="auto">
            <a:xfrm>
              <a:off x="4266" y="1659"/>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7" name="Line 42"/>
            <p:cNvSpPr>
              <a:spLocks noChangeShapeType="1"/>
            </p:cNvSpPr>
            <p:nvPr/>
          </p:nvSpPr>
          <p:spPr bwMode="auto">
            <a:xfrm>
              <a:off x="4266" y="1557"/>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8" name="Line 43"/>
            <p:cNvSpPr>
              <a:spLocks noChangeShapeType="1"/>
            </p:cNvSpPr>
            <p:nvPr/>
          </p:nvSpPr>
          <p:spPr bwMode="auto">
            <a:xfrm>
              <a:off x="4266" y="1456"/>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39" name="Line 44"/>
            <p:cNvSpPr>
              <a:spLocks noChangeShapeType="1"/>
            </p:cNvSpPr>
            <p:nvPr/>
          </p:nvSpPr>
          <p:spPr bwMode="auto">
            <a:xfrm>
              <a:off x="4266" y="1354"/>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0" name="Line 45"/>
            <p:cNvSpPr>
              <a:spLocks noChangeShapeType="1"/>
            </p:cNvSpPr>
            <p:nvPr/>
          </p:nvSpPr>
          <p:spPr bwMode="auto">
            <a:xfrm>
              <a:off x="4278" y="2366"/>
              <a:ext cx="120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1" name="Line 46"/>
            <p:cNvSpPr>
              <a:spLocks noChangeShapeType="1"/>
            </p:cNvSpPr>
            <p:nvPr/>
          </p:nvSpPr>
          <p:spPr bwMode="auto">
            <a:xfrm flipV="1">
              <a:off x="4278"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2" name="Line 47"/>
            <p:cNvSpPr>
              <a:spLocks noChangeShapeType="1"/>
            </p:cNvSpPr>
            <p:nvPr/>
          </p:nvSpPr>
          <p:spPr bwMode="auto">
            <a:xfrm flipV="1">
              <a:off x="4399"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3" name="Line 48"/>
            <p:cNvSpPr>
              <a:spLocks noChangeShapeType="1"/>
            </p:cNvSpPr>
            <p:nvPr/>
          </p:nvSpPr>
          <p:spPr bwMode="auto">
            <a:xfrm flipV="1">
              <a:off x="4516"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4" name="Line 49"/>
            <p:cNvSpPr>
              <a:spLocks noChangeShapeType="1"/>
            </p:cNvSpPr>
            <p:nvPr/>
          </p:nvSpPr>
          <p:spPr bwMode="auto">
            <a:xfrm flipV="1">
              <a:off x="4638"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5" name="Line 50"/>
            <p:cNvSpPr>
              <a:spLocks noChangeShapeType="1"/>
            </p:cNvSpPr>
            <p:nvPr/>
          </p:nvSpPr>
          <p:spPr bwMode="auto">
            <a:xfrm flipV="1">
              <a:off x="4759"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6" name="Line 51"/>
            <p:cNvSpPr>
              <a:spLocks noChangeShapeType="1"/>
            </p:cNvSpPr>
            <p:nvPr/>
          </p:nvSpPr>
          <p:spPr bwMode="auto">
            <a:xfrm flipV="1">
              <a:off x="4880"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7" name="Line 52"/>
            <p:cNvSpPr>
              <a:spLocks noChangeShapeType="1"/>
            </p:cNvSpPr>
            <p:nvPr/>
          </p:nvSpPr>
          <p:spPr bwMode="auto">
            <a:xfrm flipV="1">
              <a:off x="4998"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8" name="Line 53"/>
            <p:cNvSpPr>
              <a:spLocks noChangeShapeType="1"/>
            </p:cNvSpPr>
            <p:nvPr/>
          </p:nvSpPr>
          <p:spPr bwMode="auto">
            <a:xfrm flipV="1">
              <a:off x="5119"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9" name="Line 54"/>
            <p:cNvSpPr>
              <a:spLocks noChangeShapeType="1"/>
            </p:cNvSpPr>
            <p:nvPr/>
          </p:nvSpPr>
          <p:spPr bwMode="auto">
            <a:xfrm flipV="1">
              <a:off x="5240"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0" name="Line 55"/>
            <p:cNvSpPr>
              <a:spLocks noChangeShapeType="1"/>
            </p:cNvSpPr>
            <p:nvPr/>
          </p:nvSpPr>
          <p:spPr bwMode="auto">
            <a:xfrm flipV="1">
              <a:off x="5358"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1" name="Line 56"/>
            <p:cNvSpPr>
              <a:spLocks noChangeShapeType="1"/>
            </p:cNvSpPr>
            <p:nvPr/>
          </p:nvSpPr>
          <p:spPr bwMode="auto">
            <a:xfrm flipV="1">
              <a:off x="5479" y="2366"/>
              <a:ext cx="1" cy="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2" name="Freeform 57"/>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30"/>
                  </a:lnTo>
                  <a:lnTo>
                    <a:pt x="29" y="59"/>
                  </a:lnTo>
                  <a:lnTo>
                    <a:pt x="0" y="30"/>
                  </a:lnTo>
                  <a:lnTo>
                    <a:pt x="29" y="0"/>
                  </a:lnTo>
                  <a:close/>
                </a:path>
              </a:pathLst>
            </a:custGeom>
            <a:solidFill>
              <a:srgbClr val="00FFFF"/>
            </a:solidFill>
            <a:ln w="6350">
              <a:solidFill>
                <a:srgbClr val="000080"/>
              </a:solidFill>
              <a:round/>
              <a:headEnd/>
              <a:tailEnd/>
            </a:ln>
          </p:spPr>
          <p:txBody>
            <a:bodyPr/>
            <a:lstStyle/>
            <a:p>
              <a:endParaRPr lang="en-US"/>
            </a:p>
          </p:txBody>
        </p:sp>
        <p:sp>
          <p:nvSpPr>
            <p:cNvPr id="153" name="Freeform 58"/>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154" name="Freeform 59"/>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155" name="Freeform 60"/>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156" name="Freeform 61"/>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157" name="Freeform 62"/>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158" name="Freeform 63"/>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159" name="Freeform 64"/>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160" name="Freeform 65"/>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161" name="Freeform 66"/>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162" name="Oval 67"/>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p>
              <a:endParaRPr lang="en-US"/>
            </a:p>
          </p:txBody>
        </p:sp>
        <p:sp>
          <p:nvSpPr>
            <p:cNvPr id="163" name="Oval 68"/>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p>
              <a:endParaRPr lang="en-US"/>
            </a:p>
          </p:txBody>
        </p:sp>
        <p:sp>
          <p:nvSpPr>
            <p:cNvPr id="164" name="Rectangle 69"/>
            <p:cNvSpPr>
              <a:spLocks noChangeArrowheads="1"/>
            </p:cNvSpPr>
            <p:nvPr/>
          </p:nvSpPr>
          <p:spPr bwMode="auto">
            <a:xfrm>
              <a:off x="4221" y="2336"/>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0</a:t>
              </a:r>
              <a:endParaRPr lang="ko-KR" altLang="en-US" sz="2400">
                <a:latin typeface="Tahoma" charset="0"/>
                <a:ea typeface="Gulim" charset="0"/>
                <a:cs typeface="Gulim" charset="0"/>
              </a:endParaRPr>
            </a:p>
          </p:txBody>
        </p:sp>
        <p:sp>
          <p:nvSpPr>
            <p:cNvPr id="165" name="Rectangle 70"/>
            <p:cNvSpPr>
              <a:spLocks noChangeArrowheads="1"/>
            </p:cNvSpPr>
            <p:nvPr/>
          </p:nvSpPr>
          <p:spPr bwMode="auto">
            <a:xfrm>
              <a:off x="4221" y="2235"/>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a:t>
              </a:r>
              <a:endParaRPr lang="ko-KR" altLang="en-US" sz="2400">
                <a:latin typeface="Tahoma" charset="0"/>
                <a:ea typeface="Gulim" charset="0"/>
                <a:cs typeface="Gulim" charset="0"/>
              </a:endParaRPr>
            </a:p>
          </p:txBody>
        </p:sp>
        <p:sp>
          <p:nvSpPr>
            <p:cNvPr id="166" name="Rectangle 71"/>
            <p:cNvSpPr>
              <a:spLocks noChangeArrowheads="1"/>
            </p:cNvSpPr>
            <p:nvPr/>
          </p:nvSpPr>
          <p:spPr bwMode="auto">
            <a:xfrm>
              <a:off x="4221" y="2133"/>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2</a:t>
              </a:r>
              <a:endParaRPr lang="ko-KR" altLang="en-US" sz="2400">
                <a:latin typeface="Tahoma" charset="0"/>
                <a:ea typeface="Gulim" charset="0"/>
                <a:cs typeface="Gulim" charset="0"/>
              </a:endParaRPr>
            </a:p>
          </p:txBody>
        </p:sp>
        <p:sp>
          <p:nvSpPr>
            <p:cNvPr id="167" name="Rectangle 72"/>
            <p:cNvSpPr>
              <a:spLocks noChangeArrowheads="1"/>
            </p:cNvSpPr>
            <p:nvPr/>
          </p:nvSpPr>
          <p:spPr bwMode="auto">
            <a:xfrm>
              <a:off x="4221" y="2032"/>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3</a:t>
              </a:r>
              <a:endParaRPr lang="ko-KR" altLang="en-US" sz="2400">
                <a:latin typeface="Tahoma" charset="0"/>
                <a:ea typeface="Gulim" charset="0"/>
                <a:cs typeface="Gulim" charset="0"/>
              </a:endParaRPr>
            </a:p>
          </p:txBody>
        </p:sp>
        <p:sp>
          <p:nvSpPr>
            <p:cNvPr id="168" name="Rectangle 73"/>
            <p:cNvSpPr>
              <a:spLocks noChangeArrowheads="1"/>
            </p:cNvSpPr>
            <p:nvPr/>
          </p:nvSpPr>
          <p:spPr bwMode="auto">
            <a:xfrm>
              <a:off x="4221" y="1930"/>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4</a:t>
              </a:r>
              <a:endParaRPr lang="ko-KR" altLang="en-US" sz="2400">
                <a:latin typeface="Tahoma" charset="0"/>
                <a:ea typeface="Gulim" charset="0"/>
                <a:cs typeface="Gulim" charset="0"/>
              </a:endParaRPr>
            </a:p>
          </p:txBody>
        </p:sp>
        <p:sp>
          <p:nvSpPr>
            <p:cNvPr id="169" name="Rectangle 74"/>
            <p:cNvSpPr>
              <a:spLocks noChangeArrowheads="1"/>
            </p:cNvSpPr>
            <p:nvPr/>
          </p:nvSpPr>
          <p:spPr bwMode="auto">
            <a:xfrm>
              <a:off x="4221" y="1828"/>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5</a:t>
              </a:r>
              <a:endParaRPr lang="ko-KR" altLang="en-US" sz="2400">
                <a:latin typeface="Tahoma" charset="0"/>
                <a:ea typeface="Gulim" charset="0"/>
                <a:cs typeface="Gulim" charset="0"/>
              </a:endParaRPr>
            </a:p>
          </p:txBody>
        </p:sp>
        <p:sp>
          <p:nvSpPr>
            <p:cNvPr id="170" name="Rectangle 75"/>
            <p:cNvSpPr>
              <a:spLocks noChangeArrowheads="1"/>
            </p:cNvSpPr>
            <p:nvPr/>
          </p:nvSpPr>
          <p:spPr bwMode="auto">
            <a:xfrm>
              <a:off x="4221" y="1732"/>
              <a:ext cx="23"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6</a:t>
              </a:r>
              <a:endParaRPr lang="ko-KR" altLang="en-US" sz="2400">
                <a:latin typeface="Tahoma" charset="0"/>
                <a:ea typeface="Gulim" charset="0"/>
                <a:cs typeface="Gulim" charset="0"/>
              </a:endParaRPr>
            </a:p>
          </p:txBody>
        </p:sp>
        <p:sp>
          <p:nvSpPr>
            <p:cNvPr id="171" name="Rectangle 76"/>
            <p:cNvSpPr>
              <a:spLocks noChangeArrowheads="1"/>
            </p:cNvSpPr>
            <p:nvPr/>
          </p:nvSpPr>
          <p:spPr bwMode="auto">
            <a:xfrm>
              <a:off x="4221" y="1629"/>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7</a:t>
              </a:r>
              <a:endParaRPr lang="ko-KR" altLang="en-US" sz="2400">
                <a:latin typeface="Tahoma" charset="0"/>
                <a:ea typeface="Gulim" charset="0"/>
                <a:cs typeface="Gulim" charset="0"/>
              </a:endParaRPr>
            </a:p>
          </p:txBody>
        </p:sp>
        <p:sp>
          <p:nvSpPr>
            <p:cNvPr id="172" name="Rectangle 77"/>
            <p:cNvSpPr>
              <a:spLocks noChangeArrowheads="1"/>
            </p:cNvSpPr>
            <p:nvPr/>
          </p:nvSpPr>
          <p:spPr bwMode="auto">
            <a:xfrm>
              <a:off x="4221" y="1528"/>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8</a:t>
              </a:r>
              <a:endParaRPr lang="ko-KR" altLang="en-US" sz="2400">
                <a:latin typeface="Tahoma" charset="0"/>
                <a:ea typeface="Gulim" charset="0"/>
                <a:cs typeface="Gulim" charset="0"/>
              </a:endParaRPr>
            </a:p>
          </p:txBody>
        </p:sp>
        <p:sp>
          <p:nvSpPr>
            <p:cNvPr id="173" name="Rectangle 78"/>
            <p:cNvSpPr>
              <a:spLocks noChangeArrowheads="1"/>
            </p:cNvSpPr>
            <p:nvPr/>
          </p:nvSpPr>
          <p:spPr bwMode="auto">
            <a:xfrm>
              <a:off x="4221" y="1425"/>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9</a:t>
              </a:r>
              <a:endParaRPr lang="ko-KR" altLang="en-US" sz="2400">
                <a:latin typeface="Tahoma" charset="0"/>
                <a:ea typeface="Gulim" charset="0"/>
                <a:cs typeface="Gulim" charset="0"/>
              </a:endParaRPr>
            </a:p>
          </p:txBody>
        </p:sp>
        <p:sp>
          <p:nvSpPr>
            <p:cNvPr id="174" name="Rectangle 79"/>
            <p:cNvSpPr>
              <a:spLocks noChangeArrowheads="1"/>
            </p:cNvSpPr>
            <p:nvPr/>
          </p:nvSpPr>
          <p:spPr bwMode="auto">
            <a:xfrm>
              <a:off x="4197" y="1324"/>
              <a:ext cx="4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10</a:t>
              </a:r>
              <a:endParaRPr lang="ko-KR" altLang="en-US" sz="2400">
                <a:latin typeface="Tahoma" charset="0"/>
                <a:ea typeface="Gulim" charset="0"/>
                <a:cs typeface="Gulim" charset="0"/>
              </a:endParaRPr>
            </a:p>
          </p:txBody>
        </p:sp>
        <p:sp>
          <p:nvSpPr>
            <p:cNvPr id="175" name="Rectangle 80"/>
            <p:cNvSpPr>
              <a:spLocks noChangeArrowheads="1"/>
            </p:cNvSpPr>
            <p:nvPr/>
          </p:nvSpPr>
          <p:spPr bwMode="auto">
            <a:xfrm>
              <a:off x="4266"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0</a:t>
              </a:r>
              <a:endParaRPr lang="ko-KR" altLang="en-US" sz="2400">
                <a:latin typeface="Tahoma" charset="0"/>
                <a:ea typeface="Gulim" charset="0"/>
                <a:cs typeface="Gulim" charset="0"/>
              </a:endParaRPr>
            </a:p>
          </p:txBody>
        </p:sp>
        <p:sp>
          <p:nvSpPr>
            <p:cNvPr id="176" name="Rectangle 81"/>
            <p:cNvSpPr>
              <a:spLocks noChangeArrowheads="1"/>
            </p:cNvSpPr>
            <p:nvPr/>
          </p:nvSpPr>
          <p:spPr bwMode="auto">
            <a:xfrm>
              <a:off x="4387"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a:t>
              </a:r>
              <a:endParaRPr lang="ko-KR" altLang="en-US" sz="2400">
                <a:latin typeface="Tahoma" charset="0"/>
                <a:ea typeface="Gulim" charset="0"/>
                <a:cs typeface="Gulim" charset="0"/>
              </a:endParaRPr>
            </a:p>
          </p:txBody>
        </p:sp>
        <p:sp>
          <p:nvSpPr>
            <p:cNvPr id="177" name="Rectangle 82"/>
            <p:cNvSpPr>
              <a:spLocks noChangeArrowheads="1"/>
            </p:cNvSpPr>
            <p:nvPr/>
          </p:nvSpPr>
          <p:spPr bwMode="auto">
            <a:xfrm>
              <a:off x="4504"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2</a:t>
              </a:r>
              <a:endParaRPr lang="ko-KR" altLang="en-US" sz="2400">
                <a:latin typeface="Tahoma" charset="0"/>
                <a:ea typeface="Gulim" charset="0"/>
                <a:cs typeface="Gulim" charset="0"/>
              </a:endParaRPr>
            </a:p>
          </p:txBody>
        </p:sp>
        <p:sp>
          <p:nvSpPr>
            <p:cNvPr id="178" name="Rectangle 83"/>
            <p:cNvSpPr>
              <a:spLocks noChangeArrowheads="1"/>
            </p:cNvSpPr>
            <p:nvPr/>
          </p:nvSpPr>
          <p:spPr bwMode="auto">
            <a:xfrm>
              <a:off x="4626"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3</a:t>
              </a:r>
              <a:endParaRPr lang="ko-KR" altLang="en-US" sz="2400">
                <a:latin typeface="Tahoma" charset="0"/>
                <a:ea typeface="Gulim" charset="0"/>
                <a:cs typeface="Gulim" charset="0"/>
              </a:endParaRPr>
            </a:p>
          </p:txBody>
        </p:sp>
        <p:sp>
          <p:nvSpPr>
            <p:cNvPr id="179" name="Rectangle 84"/>
            <p:cNvSpPr>
              <a:spLocks noChangeArrowheads="1"/>
            </p:cNvSpPr>
            <p:nvPr/>
          </p:nvSpPr>
          <p:spPr bwMode="auto">
            <a:xfrm>
              <a:off x="4747"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4</a:t>
              </a:r>
              <a:endParaRPr lang="ko-KR" altLang="en-US" sz="2400">
                <a:latin typeface="Tahoma" charset="0"/>
                <a:ea typeface="Gulim" charset="0"/>
                <a:cs typeface="Gulim" charset="0"/>
              </a:endParaRPr>
            </a:p>
          </p:txBody>
        </p:sp>
        <p:sp>
          <p:nvSpPr>
            <p:cNvPr id="180" name="Rectangle 85"/>
            <p:cNvSpPr>
              <a:spLocks noChangeArrowheads="1"/>
            </p:cNvSpPr>
            <p:nvPr/>
          </p:nvSpPr>
          <p:spPr bwMode="auto">
            <a:xfrm>
              <a:off x="4868"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5</a:t>
              </a:r>
              <a:endParaRPr lang="ko-KR" altLang="en-US" sz="2400">
                <a:latin typeface="Tahoma" charset="0"/>
                <a:ea typeface="Gulim" charset="0"/>
                <a:cs typeface="Gulim" charset="0"/>
              </a:endParaRPr>
            </a:p>
          </p:txBody>
        </p:sp>
        <p:sp>
          <p:nvSpPr>
            <p:cNvPr id="181" name="Rectangle 86"/>
            <p:cNvSpPr>
              <a:spLocks noChangeArrowheads="1"/>
            </p:cNvSpPr>
            <p:nvPr/>
          </p:nvSpPr>
          <p:spPr bwMode="auto">
            <a:xfrm>
              <a:off x="4986" y="2404"/>
              <a:ext cx="23"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6</a:t>
              </a:r>
              <a:endParaRPr lang="ko-KR" altLang="en-US" sz="2400">
                <a:latin typeface="Tahoma" charset="0"/>
                <a:ea typeface="Gulim" charset="0"/>
                <a:cs typeface="Gulim" charset="0"/>
              </a:endParaRPr>
            </a:p>
          </p:txBody>
        </p:sp>
        <p:sp>
          <p:nvSpPr>
            <p:cNvPr id="182" name="Rectangle 87"/>
            <p:cNvSpPr>
              <a:spLocks noChangeArrowheads="1"/>
            </p:cNvSpPr>
            <p:nvPr/>
          </p:nvSpPr>
          <p:spPr bwMode="auto">
            <a:xfrm>
              <a:off x="5107"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7</a:t>
              </a:r>
              <a:endParaRPr lang="ko-KR" altLang="en-US" sz="2400">
                <a:latin typeface="Tahoma" charset="0"/>
                <a:ea typeface="Gulim" charset="0"/>
                <a:cs typeface="Gulim" charset="0"/>
              </a:endParaRPr>
            </a:p>
          </p:txBody>
        </p:sp>
        <p:sp>
          <p:nvSpPr>
            <p:cNvPr id="183" name="Rectangle 88"/>
            <p:cNvSpPr>
              <a:spLocks noChangeArrowheads="1"/>
            </p:cNvSpPr>
            <p:nvPr/>
          </p:nvSpPr>
          <p:spPr bwMode="auto">
            <a:xfrm>
              <a:off x="5229"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8</a:t>
              </a:r>
              <a:endParaRPr lang="ko-KR" altLang="en-US" sz="2400">
                <a:latin typeface="Tahoma" charset="0"/>
                <a:ea typeface="Gulim" charset="0"/>
                <a:cs typeface="Gulim" charset="0"/>
              </a:endParaRPr>
            </a:p>
          </p:txBody>
        </p:sp>
        <p:sp>
          <p:nvSpPr>
            <p:cNvPr id="184" name="Rectangle 89"/>
            <p:cNvSpPr>
              <a:spLocks noChangeArrowheads="1"/>
            </p:cNvSpPr>
            <p:nvPr/>
          </p:nvSpPr>
          <p:spPr bwMode="auto">
            <a:xfrm>
              <a:off x="5346" y="2404"/>
              <a:ext cx="2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9</a:t>
              </a:r>
              <a:endParaRPr lang="ko-KR" altLang="en-US" sz="2400">
                <a:latin typeface="Tahoma" charset="0"/>
                <a:ea typeface="Gulim" charset="0"/>
                <a:cs typeface="Gulim" charset="0"/>
              </a:endParaRPr>
            </a:p>
          </p:txBody>
        </p:sp>
        <p:sp>
          <p:nvSpPr>
            <p:cNvPr id="185" name="Rectangle 90"/>
            <p:cNvSpPr>
              <a:spLocks noChangeArrowheads="1"/>
            </p:cNvSpPr>
            <p:nvPr/>
          </p:nvSpPr>
          <p:spPr bwMode="auto">
            <a:xfrm>
              <a:off x="5455" y="2404"/>
              <a:ext cx="40" cy="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10</a:t>
              </a:r>
              <a:endParaRPr lang="ko-KR" altLang="en-US" sz="2400">
                <a:latin typeface="Tahoma" charset="0"/>
                <a:ea typeface="Gulim" charset="0"/>
                <a:cs typeface="Gulim" charset="0"/>
              </a:endParaRPr>
            </a:p>
          </p:txBody>
        </p:sp>
        <p:sp>
          <p:nvSpPr>
            <p:cNvPr id="186" name="Rectangle 91"/>
            <p:cNvSpPr>
              <a:spLocks noChangeArrowheads="1"/>
            </p:cNvSpPr>
            <p:nvPr/>
          </p:nvSpPr>
          <p:spPr bwMode="auto">
            <a:xfrm>
              <a:off x="4144" y="1265"/>
              <a:ext cx="1400" cy="1254"/>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6" name="Line 94"/>
          <p:cNvSpPr>
            <a:spLocks noChangeShapeType="1"/>
          </p:cNvSpPr>
          <p:nvPr/>
        </p:nvSpPr>
        <p:spPr bwMode="auto">
          <a:xfrm>
            <a:off x="7550883" y="2997941"/>
            <a:ext cx="883486"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7" name="Object 2"/>
          <p:cNvGraphicFramePr>
            <a:graphicFrameLocks noChangeAspect="1"/>
          </p:cNvGraphicFramePr>
          <p:nvPr/>
        </p:nvGraphicFramePr>
        <p:xfrm>
          <a:off x="8826774" y="4528877"/>
          <a:ext cx="2941893" cy="2094419"/>
        </p:xfrm>
        <a:graphic>
          <a:graphicData uri="http://schemas.openxmlformats.org/presentationml/2006/ole">
            <mc:AlternateContent xmlns:mc="http://schemas.openxmlformats.org/markup-compatibility/2006">
              <mc:Choice xmlns:v="urn:schemas-microsoft-com:vml" Requires="v">
                <p:oleObj spid="_x0000_s2309" name="Worksheet" r:id="rId5" imgW="4051300" imgH="3479800" progId="Excel.Sheet.8">
                  <p:embed/>
                </p:oleObj>
              </mc:Choice>
              <mc:Fallback>
                <p:oleObj name="Worksheet" r:id="rId5" imgW="4051300" imgH="34798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774" y="4528877"/>
                        <a:ext cx="2941893" cy="20944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66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 name="Line 96"/>
          <p:cNvSpPr>
            <a:spLocks noChangeShapeType="1"/>
          </p:cNvSpPr>
          <p:nvPr/>
        </p:nvSpPr>
        <p:spPr bwMode="auto">
          <a:xfrm>
            <a:off x="10199046" y="4205702"/>
            <a:ext cx="0" cy="24238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9" name="Group 97"/>
          <p:cNvGrpSpPr>
            <a:grpSpLocks/>
          </p:cNvGrpSpPr>
          <p:nvPr/>
        </p:nvGrpSpPr>
        <p:grpSpPr bwMode="auto">
          <a:xfrm>
            <a:off x="4510316" y="4528877"/>
            <a:ext cx="2941893" cy="2094419"/>
            <a:chOff x="3108" y="2256"/>
            <a:chExt cx="2148" cy="1872"/>
          </a:xfrm>
        </p:grpSpPr>
        <p:graphicFrame>
          <p:nvGraphicFramePr>
            <p:cNvPr id="102" name="Object 3"/>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2310" name="Worksheet" r:id="rId7" imgW="4038600" imgH="3467100" progId="Excel.Sheet.8">
                    <p:embed/>
                  </p:oleObj>
                </mc:Choice>
                <mc:Fallback>
                  <p:oleObj name="Worksheet" r:id="rId7" imgW="4038600" imgH="346710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66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03" name="Freeform 99"/>
            <p:cNvSpPr>
              <a:spLocks/>
            </p:cNvSpPr>
            <p:nvPr/>
          </p:nvSpPr>
          <p:spPr bwMode="auto">
            <a:xfrm>
              <a:off x="3638" y="2856"/>
              <a:ext cx="125" cy="327"/>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round/>
                  <a:headEnd/>
                  <a:tailEnd/>
                </a14:hiddenLine>
              </a:ext>
            </a:extLst>
          </p:spPr>
          <p:txBody>
            <a:bodyPr wrap="none" anchor="ctr">
              <a:spAutoFit/>
            </a:bodyPr>
            <a:lstStyle/>
            <a:p>
              <a:endParaRPr lang="en-US"/>
            </a:p>
          </p:txBody>
        </p:sp>
        <p:sp>
          <p:nvSpPr>
            <p:cNvPr id="104" name="Freeform 100"/>
            <p:cNvSpPr>
              <a:spLocks/>
            </p:cNvSpPr>
            <p:nvPr/>
          </p:nvSpPr>
          <p:spPr bwMode="auto">
            <a:xfrm>
              <a:off x="4090" y="3215"/>
              <a:ext cx="125" cy="327"/>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round/>
                  <a:headEnd/>
                  <a:tailEnd/>
                </a14:hiddenLine>
              </a:ext>
            </a:extLst>
          </p:spPr>
          <p:txBody>
            <a:bodyPr wrap="none" anchor="ctr">
              <a:spAutoFit/>
            </a:bodyPr>
            <a:lstStyle/>
            <a:p>
              <a:endParaRPr lang="en-US"/>
            </a:p>
          </p:txBody>
        </p:sp>
      </p:grpSp>
      <p:sp>
        <p:nvSpPr>
          <p:cNvPr id="10" name="Line 101"/>
          <p:cNvSpPr>
            <a:spLocks noChangeShapeType="1"/>
          </p:cNvSpPr>
          <p:nvPr/>
        </p:nvSpPr>
        <p:spPr bwMode="auto">
          <a:xfrm flipH="1">
            <a:off x="7745939" y="5253948"/>
            <a:ext cx="883486"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Rectangle 102"/>
          <p:cNvSpPr>
            <a:spLocks noChangeArrowheads="1"/>
          </p:cNvSpPr>
          <p:nvPr/>
        </p:nvSpPr>
        <p:spPr bwMode="auto">
          <a:xfrm>
            <a:off x="423334" y="2059492"/>
            <a:ext cx="2861576" cy="2104777"/>
          </a:xfrm>
          <a:prstGeom prst="rect">
            <a:avLst/>
          </a:prstGeom>
          <a:solidFill>
            <a:srgbClr val="FFFFFF"/>
          </a:solidFill>
          <a:ln w="0">
            <a:solidFill>
              <a:srgbClr val="000000"/>
            </a:solidFill>
            <a:miter lim="800000"/>
            <a:headEnd/>
            <a:tailEnd/>
          </a:ln>
        </p:spPr>
        <p:txBody>
          <a:bodyPr/>
          <a:lstStyle/>
          <a:p>
            <a:endParaRPr lang="en-US"/>
          </a:p>
        </p:txBody>
      </p:sp>
      <p:sp>
        <p:nvSpPr>
          <p:cNvPr id="12" name="Rectangle 103"/>
          <p:cNvSpPr>
            <a:spLocks noChangeArrowheads="1"/>
          </p:cNvSpPr>
          <p:nvPr/>
        </p:nvSpPr>
        <p:spPr bwMode="auto">
          <a:xfrm>
            <a:off x="696411" y="2208650"/>
            <a:ext cx="2455402" cy="16987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 name="Line 104"/>
          <p:cNvSpPr>
            <a:spLocks noChangeShapeType="1"/>
          </p:cNvSpPr>
          <p:nvPr/>
        </p:nvSpPr>
        <p:spPr bwMode="auto">
          <a:xfrm>
            <a:off x="696411" y="3735442"/>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4" name="Line 105"/>
          <p:cNvSpPr>
            <a:spLocks noChangeShapeType="1"/>
          </p:cNvSpPr>
          <p:nvPr/>
        </p:nvSpPr>
        <p:spPr bwMode="auto">
          <a:xfrm>
            <a:off x="696411" y="3565568"/>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 name="Line 106"/>
          <p:cNvSpPr>
            <a:spLocks noChangeShapeType="1"/>
          </p:cNvSpPr>
          <p:nvPr/>
        </p:nvSpPr>
        <p:spPr bwMode="auto">
          <a:xfrm>
            <a:off x="696411" y="3395695"/>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 name="Line 107"/>
          <p:cNvSpPr>
            <a:spLocks noChangeShapeType="1"/>
          </p:cNvSpPr>
          <p:nvPr/>
        </p:nvSpPr>
        <p:spPr bwMode="auto">
          <a:xfrm>
            <a:off x="696411" y="3225821"/>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7" name="Line 108"/>
          <p:cNvSpPr>
            <a:spLocks noChangeShapeType="1"/>
          </p:cNvSpPr>
          <p:nvPr/>
        </p:nvSpPr>
        <p:spPr bwMode="auto">
          <a:xfrm>
            <a:off x="696411" y="3053875"/>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 name="Line 109"/>
          <p:cNvSpPr>
            <a:spLocks noChangeShapeType="1"/>
          </p:cNvSpPr>
          <p:nvPr/>
        </p:nvSpPr>
        <p:spPr bwMode="auto">
          <a:xfrm>
            <a:off x="696411" y="2890217"/>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 name="Line 110"/>
          <p:cNvSpPr>
            <a:spLocks noChangeShapeType="1"/>
          </p:cNvSpPr>
          <p:nvPr/>
        </p:nvSpPr>
        <p:spPr bwMode="auto">
          <a:xfrm>
            <a:off x="696411" y="2720343"/>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 name="Line 111"/>
          <p:cNvSpPr>
            <a:spLocks noChangeShapeType="1"/>
          </p:cNvSpPr>
          <p:nvPr/>
        </p:nvSpPr>
        <p:spPr bwMode="auto">
          <a:xfrm>
            <a:off x="696411" y="2548397"/>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 name="Line 112"/>
          <p:cNvSpPr>
            <a:spLocks noChangeShapeType="1"/>
          </p:cNvSpPr>
          <p:nvPr/>
        </p:nvSpPr>
        <p:spPr bwMode="auto">
          <a:xfrm>
            <a:off x="696411" y="2378524"/>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 name="Line 113"/>
          <p:cNvSpPr>
            <a:spLocks noChangeShapeType="1"/>
          </p:cNvSpPr>
          <p:nvPr/>
        </p:nvSpPr>
        <p:spPr bwMode="auto">
          <a:xfrm>
            <a:off x="696411" y="2208650"/>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3" name="Line 114"/>
          <p:cNvSpPr>
            <a:spLocks noChangeShapeType="1"/>
          </p:cNvSpPr>
          <p:nvPr/>
        </p:nvSpPr>
        <p:spPr bwMode="auto">
          <a:xfrm>
            <a:off x="944246"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4" name="Line 115"/>
          <p:cNvSpPr>
            <a:spLocks noChangeShapeType="1"/>
          </p:cNvSpPr>
          <p:nvPr/>
        </p:nvSpPr>
        <p:spPr bwMode="auto">
          <a:xfrm>
            <a:off x="1182902"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 name="Line 116"/>
          <p:cNvSpPr>
            <a:spLocks noChangeShapeType="1"/>
          </p:cNvSpPr>
          <p:nvPr/>
        </p:nvSpPr>
        <p:spPr bwMode="auto">
          <a:xfrm>
            <a:off x="1433032"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 name="Line 117"/>
          <p:cNvSpPr>
            <a:spLocks noChangeShapeType="1"/>
          </p:cNvSpPr>
          <p:nvPr/>
        </p:nvSpPr>
        <p:spPr bwMode="auto">
          <a:xfrm>
            <a:off x="1680867"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 name="Line 118"/>
          <p:cNvSpPr>
            <a:spLocks noChangeShapeType="1"/>
          </p:cNvSpPr>
          <p:nvPr/>
        </p:nvSpPr>
        <p:spPr bwMode="auto">
          <a:xfrm>
            <a:off x="1926407"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8" name="Line 119"/>
          <p:cNvSpPr>
            <a:spLocks noChangeShapeType="1"/>
          </p:cNvSpPr>
          <p:nvPr/>
        </p:nvSpPr>
        <p:spPr bwMode="auto">
          <a:xfrm>
            <a:off x="2167358"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9" name="Line 120"/>
          <p:cNvSpPr>
            <a:spLocks noChangeShapeType="1"/>
          </p:cNvSpPr>
          <p:nvPr/>
        </p:nvSpPr>
        <p:spPr bwMode="auto">
          <a:xfrm>
            <a:off x="2415193"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 name="Line 121"/>
          <p:cNvSpPr>
            <a:spLocks noChangeShapeType="1"/>
          </p:cNvSpPr>
          <p:nvPr/>
        </p:nvSpPr>
        <p:spPr bwMode="auto">
          <a:xfrm>
            <a:off x="2663028"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1" name="Line 122"/>
          <p:cNvSpPr>
            <a:spLocks noChangeShapeType="1"/>
          </p:cNvSpPr>
          <p:nvPr/>
        </p:nvSpPr>
        <p:spPr bwMode="auto">
          <a:xfrm>
            <a:off x="2903978"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2" name="Line 123"/>
          <p:cNvSpPr>
            <a:spLocks noChangeShapeType="1"/>
          </p:cNvSpPr>
          <p:nvPr/>
        </p:nvSpPr>
        <p:spPr bwMode="auto">
          <a:xfrm>
            <a:off x="3151813"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 name="Rectangle 124"/>
          <p:cNvSpPr>
            <a:spLocks noChangeArrowheads="1"/>
          </p:cNvSpPr>
          <p:nvPr/>
        </p:nvSpPr>
        <p:spPr bwMode="auto">
          <a:xfrm>
            <a:off x="696411" y="2208650"/>
            <a:ext cx="2455402" cy="1698738"/>
          </a:xfrm>
          <a:prstGeom prst="rect">
            <a:avLst/>
          </a:prstGeom>
          <a:noFill/>
          <a:ln w="63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 name="Line 125"/>
          <p:cNvSpPr>
            <a:spLocks noChangeShapeType="1"/>
          </p:cNvSpPr>
          <p:nvPr/>
        </p:nvSpPr>
        <p:spPr bwMode="auto">
          <a:xfrm>
            <a:off x="696411" y="2208650"/>
            <a:ext cx="2295" cy="169873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5" name="Line 126"/>
          <p:cNvSpPr>
            <a:spLocks noChangeShapeType="1"/>
          </p:cNvSpPr>
          <p:nvPr/>
        </p:nvSpPr>
        <p:spPr bwMode="auto">
          <a:xfrm>
            <a:off x="673464" y="3907387"/>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6" name="Line 127"/>
          <p:cNvSpPr>
            <a:spLocks noChangeShapeType="1"/>
          </p:cNvSpPr>
          <p:nvPr/>
        </p:nvSpPr>
        <p:spPr bwMode="auto">
          <a:xfrm>
            <a:off x="673464" y="3735442"/>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7" name="Line 128"/>
          <p:cNvSpPr>
            <a:spLocks noChangeShapeType="1"/>
          </p:cNvSpPr>
          <p:nvPr/>
        </p:nvSpPr>
        <p:spPr bwMode="auto">
          <a:xfrm>
            <a:off x="673464" y="3565568"/>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8" name="Line 129"/>
          <p:cNvSpPr>
            <a:spLocks noChangeShapeType="1"/>
          </p:cNvSpPr>
          <p:nvPr/>
        </p:nvSpPr>
        <p:spPr bwMode="auto">
          <a:xfrm>
            <a:off x="673464" y="3395695"/>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9" name="Line 130"/>
          <p:cNvSpPr>
            <a:spLocks noChangeShapeType="1"/>
          </p:cNvSpPr>
          <p:nvPr/>
        </p:nvSpPr>
        <p:spPr bwMode="auto">
          <a:xfrm>
            <a:off x="673464" y="3225821"/>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0" name="Line 131"/>
          <p:cNvSpPr>
            <a:spLocks noChangeShapeType="1"/>
          </p:cNvSpPr>
          <p:nvPr/>
        </p:nvSpPr>
        <p:spPr bwMode="auto">
          <a:xfrm>
            <a:off x="673464" y="3053875"/>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1" name="Line 132"/>
          <p:cNvSpPr>
            <a:spLocks noChangeShapeType="1"/>
          </p:cNvSpPr>
          <p:nvPr/>
        </p:nvSpPr>
        <p:spPr bwMode="auto">
          <a:xfrm>
            <a:off x="673464" y="2890217"/>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2" name="Line 133"/>
          <p:cNvSpPr>
            <a:spLocks noChangeShapeType="1"/>
          </p:cNvSpPr>
          <p:nvPr/>
        </p:nvSpPr>
        <p:spPr bwMode="auto">
          <a:xfrm>
            <a:off x="673464" y="2720343"/>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3" name="Line 134"/>
          <p:cNvSpPr>
            <a:spLocks noChangeShapeType="1"/>
          </p:cNvSpPr>
          <p:nvPr/>
        </p:nvSpPr>
        <p:spPr bwMode="auto">
          <a:xfrm>
            <a:off x="673464" y="2548397"/>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4" name="Line 135"/>
          <p:cNvSpPr>
            <a:spLocks noChangeShapeType="1"/>
          </p:cNvSpPr>
          <p:nvPr/>
        </p:nvSpPr>
        <p:spPr bwMode="auto">
          <a:xfrm>
            <a:off x="673464" y="2378524"/>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5" name="Line 136"/>
          <p:cNvSpPr>
            <a:spLocks noChangeShapeType="1"/>
          </p:cNvSpPr>
          <p:nvPr/>
        </p:nvSpPr>
        <p:spPr bwMode="auto">
          <a:xfrm>
            <a:off x="673464" y="2208650"/>
            <a:ext cx="22948"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 name="Line 137"/>
          <p:cNvSpPr>
            <a:spLocks noChangeShapeType="1"/>
          </p:cNvSpPr>
          <p:nvPr/>
        </p:nvSpPr>
        <p:spPr bwMode="auto">
          <a:xfrm>
            <a:off x="696411" y="3907387"/>
            <a:ext cx="2455402" cy="20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7" name="Line 138"/>
          <p:cNvSpPr>
            <a:spLocks noChangeShapeType="1"/>
          </p:cNvSpPr>
          <p:nvPr/>
        </p:nvSpPr>
        <p:spPr bwMode="auto">
          <a:xfrm flipV="1">
            <a:off x="696411"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8" name="Line 139"/>
          <p:cNvSpPr>
            <a:spLocks noChangeShapeType="1"/>
          </p:cNvSpPr>
          <p:nvPr/>
        </p:nvSpPr>
        <p:spPr bwMode="auto">
          <a:xfrm flipV="1">
            <a:off x="944246"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9" name="Line 140"/>
          <p:cNvSpPr>
            <a:spLocks noChangeShapeType="1"/>
          </p:cNvSpPr>
          <p:nvPr/>
        </p:nvSpPr>
        <p:spPr bwMode="auto">
          <a:xfrm flipV="1">
            <a:off x="1182902"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0" name="Line 141"/>
          <p:cNvSpPr>
            <a:spLocks noChangeShapeType="1"/>
          </p:cNvSpPr>
          <p:nvPr/>
        </p:nvSpPr>
        <p:spPr bwMode="auto">
          <a:xfrm flipV="1">
            <a:off x="1433032"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1" name="Line 142"/>
          <p:cNvSpPr>
            <a:spLocks noChangeShapeType="1"/>
          </p:cNvSpPr>
          <p:nvPr/>
        </p:nvSpPr>
        <p:spPr bwMode="auto">
          <a:xfrm flipV="1">
            <a:off x="1680867"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2" name="Line 143"/>
          <p:cNvSpPr>
            <a:spLocks noChangeShapeType="1"/>
          </p:cNvSpPr>
          <p:nvPr/>
        </p:nvSpPr>
        <p:spPr bwMode="auto">
          <a:xfrm flipV="1">
            <a:off x="1926407"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3" name="Line 144"/>
          <p:cNvSpPr>
            <a:spLocks noChangeShapeType="1"/>
          </p:cNvSpPr>
          <p:nvPr/>
        </p:nvSpPr>
        <p:spPr bwMode="auto">
          <a:xfrm flipV="1">
            <a:off x="2167358"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4" name="Line 145"/>
          <p:cNvSpPr>
            <a:spLocks noChangeShapeType="1"/>
          </p:cNvSpPr>
          <p:nvPr/>
        </p:nvSpPr>
        <p:spPr bwMode="auto">
          <a:xfrm flipV="1">
            <a:off x="2415193"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5" name="Line 146"/>
          <p:cNvSpPr>
            <a:spLocks noChangeShapeType="1"/>
          </p:cNvSpPr>
          <p:nvPr/>
        </p:nvSpPr>
        <p:spPr bwMode="auto">
          <a:xfrm flipV="1">
            <a:off x="2663028"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 name="Line 147"/>
          <p:cNvSpPr>
            <a:spLocks noChangeShapeType="1"/>
          </p:cNvSpPr>
          <p:nvPr/>
        </p:nvSpPr>
        <p:spPr bwMode="auto">
          <a:xfrm flipV="1">
            <a:off x="2903978"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 name="Line 148"/>
          <p:cNvSpPr>
            <a:spLocks noChangeShapeType="1"/>
          </p:cNvSpPr>
          <p:nvPr/>
        </p:nvSpPr>
        <p:spPr bwMode="auto">
          <a:xfrm flipV="1">
            <a:off x="3151813" y="3907387"/>
            <a:ext cx="2295" cy="227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 name="Freeform 149"/>
          <p:cNvSpPr>
            <a:spLocks/>
          </p:cNvSpPr>
          <p:nvPr/>
        </p:nvSpPr>
        <p:spPr bwMode="auto">
          <a:xfrm>
            <a:off x="1373368" y="2840497"/>
            <a:ext cx="117033" cy="99438"/>
          </a:xfrm>
          <a:custGeom>
            <a:avLst/>
            <a:gdLst>
              <a:gd name="T0" fmla="*/ 13 w 57"/>
              <a:gd name="T1" fmla="*/ 0 h 59"/>
              <a:gd name="T2" fmla="*/ 27 w 57"/>
              <a:gd name="T3" fmla="*/ 7 h 59"/>
              <a:gd name="T4" fmla="*/ 13 w 57"/>
              <a:gd name="T5" fmla="*/ 14 h 59"/>
              <a:gd name="T6" fmla="*/ 0 w 57"/>
              <a:gd name="T7" fmla="*/ 7 h 59"/>
              <a:gd name="T8" fmla="*/ 13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59" name="Freeform 150"/>
          <p:cNvSpPr>
            <a:spLocks/>
          </p:cNvSpPr>
          <p:nvPr/>
        </p:nvSpPr>
        <p:spPr bwMode="auto">
          <a:xfrm>
            <a:off x="2357823" y="3345975"/>
            <a:ext cx="114738" cy="99438"/>
          </a:xfrm>
          <a:custGeom>
            <a:avLst/>
            <a:gdLst>
              <a:gd name="T0" fmla="*/ 13 w 56"/>
              <a:gd name="T1" fmla="*/ 0 h 59"/>
              <a:gd name="T2" fmla="*/ 26 w 56"/>
              <a:gd name="T3" fmla="*/ 7 h 59"/>
              <a:gd name="T4" fmla="*/ 13 w 56"/>
              <a:gd name="T5" fmla="*/ 14 h 59"/>
              <a:gd name="T6" fmla="*/ 0 w 56"/>
              <a:gd name="T7" fmla="*/ 7 h 59"/>
              <a:gd name="T8" fmla="*/ 13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60" name="Freeform 151"/>
          <p:cNvSpPr>
            <a:spLocks/>
          </p:cNvSpPr>
          <p:nvPr/>
        </p:nvSpPr>
        <p:spPr bwMode="auto">
          <a:xfrm>
            <a:off x="1623498" y="2670624"/>
            <a:ext cx="114738" cy="99438"/>
          </a:xfrm>
          <a:custGeom>
            <a:avLst/>
            <a:gdLst>
              <a:gd name="T0" fmla="*/ 13 w 56"/>
              <a:gd name="T1" fmla="*/ 0 h 59"/>
              <a:gd name="T2" fmla="*/ 26 w 56"/>
              <a:gd name="T3" fmla="*/ 7 h 59"/>
              <a:gd name="T4" fmla="*/ 13 w 56"/>
              <a:gd name="T5" fmla="*/ 14 h 59"/>
              <a:gd name="T6" fmla="*/ 0 w 56"/>
              <a:gd name="T7" fmla="*/ 7 h 59"/>
              <a:gd name="T8" fmla="*/ 13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61" name="Freeform 152"/>
          <p:cNvSpPr>
            <a:spLocks/>
          </p:cNvSpPr>
          <p:nvPr/>
        </p:nvSpPr>
        <p:spPr bwMode="auto">
          <a:xfrm>
            <a:off x="1373368" y="2500750"/>
            <a:ext cx="117033" cy="99438"/>
          </a:xfrm>
          <a:custGeom>
            <a:avLst/>
            <a:gdLst>
              <a:gd name="T0" fmla="*/ 13 w 57"/>
              <a:gd name="T1" fmla="*/ 0 h 59"/>
              <a:gd name="T2" fmla="*/ 27 w 57"/>
              <a:gd name="T3" fmla="*/ 7 h 59"/>
              <a:gd name="T4" fmla="*/ 13 w 57"/>
              <a:gd name="T5" fmla="*/ 14 h 59"/>
              <a:gd name="T6" fmla="*/ 0 w 57"/>
              <a:gd name="T7" fmla="*/ 7 h 59"/>
              <a:gd name="T8" fmla="*/ 13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62" name="Freeform 153"/>
          <p:cNvSpPr>
            <a:spLocks/>
          </p:cNvSpPr>
          <p:nvPr/>
        </p:nvSpPr>
        <p:spPr bwMode="auto">
          <a:xfrm>
            <a:off x="2605658" y="3010371"/>
            <a:ext cx="117033" cy="101510"/>
          </a:xfrm>
          <a:custGeom>
            <a:avLst/>
            <a:gdLst>
              <a:gd name="T0" fmla="*/ 13 w 57"/>
              <a:gd name="T1" fmla="*/ 0 h 60"/>
              <a:gd name="T2" fmla="*/ 27 w 57"/>
              <a:gd name="T3" fmla="*/ 7 h 60"/>
              <a:gd name="T4" fmla="*/ 13 w 57"/>
              <a:gd name="T5" fmla="*/ 15 h 60"/>
              <a:gd name="T6" fmla="*/ 0 w 57"/>
              <a:gd name="T7" fmla="*/ 7 h 60"/>
              <a:gd name="T8" fmla="*/ 13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63" name="Freeform 154"/>
          <p:cNvSpPr>
            <a:spLocks/>
          </p:cNvSpPr>
          <p:nvPr/>
        </p:nvSpPr>
        <p:spPr bwMode="auto">
          <a:xfrm>
            <a:off x="1623498" y="3010371"/>
            <a:ext cx="114738" cy="101510"/>
          </a:xfrm>
          <a:custGeom>
            <a:avLst/>
            <a:gdLst>
              <a:gd name="T0" fmla="*/ 13 w 56"/>
              <a:gd name="T1" fmla="*/ 0 h 60"/>
              <a:gd name="T2" fmla="*/ 26 w 56"/>
              <a:gd name="T3" fmla="*/ 7 h 60"/>
              <a:gd name="T4" fmla="*/ 13 w 56"/>
              <a:gd name="T5" fmla="*/ 15 h 60"/>
              <a:gd name="T6" fmla="*/ 0 w 56"/>
              <a:gd name="T7" fmla="*/ 7 h 60"/>
              <a:gd name="T8" fmla="*/ 13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64" name="Freeform 155"/>
          <p:cNvSpPr>
            <a:spLocks/>
          </p:cNvSpPr>
          <p:nvPr/>
        </p:nvSpPr>
        <p:spPr bwMode="auto">
          <a:xfrm>
            <a:off x="1869038" y="3687795"/>
            <a:ext cx="117033" cy="99438"/>
          </a:xfrm>
          <a:custGeom>
            <a:avLst/>
            <a:gdLst>
              <a:gd name="T0" fmla="*/ 13 w 57"/>
              <a:gd name="T1" fmla="*/ 0 h 59"/>
              <a:gd name="T2" fmla="*/ 27 w 57"/>
              <a:gd name="T3" fmla="*/ 7 h 59"/>
              <a:gd name="T4" fmla="*/ 13 w 57"/>
              <a:gd name="T5" fmla="*/ 14 h 59"/>
              <a:gd name="T6" fmla="*/ 0 w 57"/>
              <a:gd name="T7" fmla="*/ 7 h 59"/>
              <a:gd name="T8" fmla="*/ 13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65" name="Freeform 156"/>
          <p:cNvSpPr>
            <a:spLocks/>
          </p:cNvSpPr>
          <p:nvPr/>
        </p:nvSpPr>
        <p:spPr bwMode="auto">
          <a:xfrm>
            <a:off x="1869038" y="3010371"/>
            <a:ext cx="117033" cy="101510"/>
          </a:xfrm>
          <a:custGeom>
            <a:avLst/>
            <a:gdLst>
              <a:gd name="T0" fmla="*/ 13 w 57"/>
              <a:gd name="T1" fmla="*/ 0 h 60"/>
              <a:gd name="T2" fmla="*/ 27 w 57"/>
              <a:gd name="T3" fmla="*/ 7 h 60"/>
              <a:gd name="T4" fmla="*/ 13 w 57"/>
              <a:gd name="T5" fmla="*/ 15 h 60"/>
              <a:gd name="T6" fmla="*/ 0 w 57"/>
              <a:gd name="T7" fmla="*/ 7 h 60"/>
              <a:gd name="T8" fmla="*/ 13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66" name="Rectangle 157"/>
          <p:cNvSpPr>
            <a:spLocks noChangeArrowheads="1"/>
          </p:cNvSpPr>
          <p:nvPr/>
        </p:nvSpPr>
        <p:spPr bwMode="auto">
          <a:xfrm>
            <a:off x="581673" y="385766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0</a:t>
            </a:r>
            <a:endParaRPr lang="ko-KR" altLang="en-US" sz="2400">
              <a:latin typeface="Tahoma" charset="0"/>
              <a:ea typeface="Gulim" charset="0"/>
              <a:cs typeface="Gulim" charset="0"/>
            </a:endParaRPr>
          </a:p>
        </p:txBody>
      </p:sp>
      <p:sp>
        <p:nvSpPr>
          <p:cNvPr id="67" name="Rectangle 158"/>
          <p:cNvSpPr>
            <a:spLocks noChangeArrowheads="1"/>
          </p:cNvSpPr>
          <p:nvPr/>
        </p:nvSpPr>
        <p:spPr bwMode="auto">
          <a:xfrm>
            <a:off x="581673" y="3687795"/>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a:t>
            </a:r>
            <a:endParaRPr lang="ko-KR" altLang="en-US" sz="2400">
              <a:latin typeface="Tahoma" charset="0"/>
              <a:ea typeface="Gulim" charset="0"/>
              <a:cs typeface="Gulim" charset="0"/>
            </a:endParaRPr>
          </a:p>
        </p:txBody>
      </p:sp>
      <p:sp>
        <p:nvSpPr>
          <p:cNvPr id="68" name="Rectangle 159"/>
          <p:cNvSpPr>
            <a:spLocks noChangeArrowheads="1"/>
          </p:cNvSpPr>
          <p:nvPr/>
        </p:nvSpPr>
        <p:spPr bwMode="auto">
          <a:xfrm>
            <a:off x="581673" y="3515849"/>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2</a:t>
            </a:r>
            <a:endParaRPr lang="ko-KR" altLang="en-US" sz="2400">
              <a:latin typeface="Tahoma" charset="0"/>
              <a:ea typeface="Gulim" charset="0"/>
              <a:cs typeface="Gulim" charset="0"/>
            </a:endParaRPr>
          </a:p>
        </p:txBody>
      </p:sp>
      <p:sp>
        <p:nvSpPr>
          <p:cNvPr id="69" name="Rectangle 160"/>
          <p:cNvSpPr>
            <a:spLocks noChangeArrowheads="1"/>
          </p:cNvSpPr>
          <p:nvPr/>
        </p:nvSpPr>
        <p:spPr bwMode="auto">
          <a:xfrm>
            <a:off x="581673" y="3345975"/>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3</a:t>
            </a:r>
            <a:endParaRPr lang="ko-KR" altLang="en-US" sz="2400">
              <a:latin typeface="Tahoma" charset="0"/>
              <a:ea typeface="Gulim" charset="0"/>
              <a:cs typeface="Gulim" charset="0"/>
            </a:endParaRPr>
          </a:p>
        </p:txBody>
      </p:sp>
      <p:sp>
        <p:nvSpPr>
          <p:cNvPr id="70" name="Rectangle 161"/>
          <p:cNvSpPr>
            <a:spLocks noChangeArrowheads="1"/>
          </p:cNvSpPr>
          <p:nvPr/>
        </p:nvSpPr>
        <p:spPr bwMode="auto">
          <a:xfrm>
            <a:off x="581673" y="3176102"/>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4</a:t>
            </a:r>
            <a:endParaRPr lang="ko-KR" altLang="en-US" sz="2400">
              <a:latin typeface="Tahoma" charset="0"/>
              <a:ea typeface="Gulim" charset="0"/>
              <a:cs typeface="Gulim" charset="0"/>
            </a:endParaRPr>
          </a:p>
        </p:txBody>
      </p:sp>
      <p:sp>
        <p:nvSpPr>
          <p:cNvPr id="71" name="Rectangle 162"/>
          <p:cNvSpPr>
            <a:spLocks noChangeArrowheads="1"/>
          </p:cNvSpPr>
          <p:nvPr/>
        </p:nvSpPr>
        <p:spPr bwMode="auto">
          <a:xfrm>
            <a:off x="581673" y="3004156"/>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5</a:t>
            </a:r>
            <a:endParaRPr lang="ko-KR" altLang="en-US" sz="2400">
              <a:latin typeface="Tahoma" charset="0"/>
              <a:ea typeface="Gulim" charset="0"/>
              <a:cs typeface="Gulim" charset="0"/>
            </a:endParaRPr>
          </a:p>
        </p:txBody>
      </p:sp>
      <p:sp>
        <p:nvSpPr>
          <p:cNvPr id="72" name="Rectangle 163"/>
          <p:cNvSpPr>
            <a:spLocks noChangeArrowheads="1"/>
          </p:cNvSpPr>
          <p:nvPr/>
        </p:nvSpPr>
        <p:spPr bwMode="auto">
          <a:xfrm>
            <a:off x="581673" y="2840497"/>
            <a:ext cx="48190"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6</a:t>
            </a:r>
            <a:endParaRPr lang="ko-KR" altLang="en-US" sz="2400">
              <a:latin typeface="Tahoma" charset="0"/>
              <a:ea typeface="Gulim" charset="0"/>
              <a:cs typeface="Gulim" charset="0"/>
            </a:endParaRPr>
          </a:p>
        </p:txBody>
      </p:sp>
      <p:sp>
        <p:nvSpPr>
          <p:cNvPr id="73" name="Rectangle 164"/>
          <p:cNvSpPr>
            <a:spLocks noChangeArrowheads="1"/>
          </p:cNvSpPr>
          <p:nvPr/>
        </p:nvSpPr>
        <p:spPr bwMode="auto">
          <a:xfrm>
            <a:off x="581673" y="2670624"/>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7</a:t>
            </a:r>
            <a:endParaRPr lang="ko-KR" altLang="en-US" sz="2400">
              <a:latin typeface="Tahoma" charset="0"/>
              <a:ea typeface="Gulim" charset="0"/>
              <a:cs typeface="Gulim" charset="0"/>
            </a:endParaRPr>
          </a:p>
        </p:txBody>
      </p:sp>
      <p:sp>
        <p:nvSpPr>
          <p:cNvPr id="74" name="Rectangle 165"/>
          <p:cNvSpPr>
            <a:spLocks noChangeArrowheads="1"/>
          </p:cNvSpPr>
          <p:nvPr/>
        </p:nvSpPr>
        <p:spPr bwMode="auto">
          <a:xfrm>
            <a:off x="581673" y="2500750"/>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8</a:t>
            </a:r>
            <a:endParaRPr lang="ko-KR" altLang="en-US" sz="2400">
              <a:latin typeface="Tahoma" charset="0"/>
              <a:ea typeface="Gulim" charset="0"/>
              <a:cs typeface="Gulim" charset="0"/>
            </a:endParaRPr>
          </a:p>
        </p:txBody>
      </p:sp>
      <p:sp>
        <p:nvSpPr>
          <p:cNvPr id="75" name="Rectangle 166"/>
          <p:cNvSpPr>
            <a:spLocks noChangeArrowheads="1"/>
          </p:cNvSpPr>
          <p:nvPr/>
        </p:nvSpPr>
        <p:spPr bwMode="auto">
          <a:xfrm>
            <a:off x="581673" y="2328805"/>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9</a:t>
            </a:r>
            <a:endParaRPr lang="ko-KR" altLang="en-US" sz="2400">
              <a:latin typeface="Tahoma" charset="0"/>
              <a:ea typeface="Gulim" charset="0"/>
              <a:cs typeface="Gulim" charset="0"/>
            </a:endParaRPr>
          </a:p>
        </p:txBody>
      </p:sp>
      <p:sp>
        <p:nvSpPr>
          <p:cNvPr id="76" name="Rectangle 167"/>
          <p:cNvSpPr>
            <a:spLocks noChangeArrowheads="1"/>
          </p:cNvSpPr>
          <p:nvPr/>
        </p:nvSpPr>
        <p:spPr bwMode="auto">
          <a:xfrm>
            <a:off x="531188" y="2156859"/>
            <a:ext cx="82612"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10</a:t>
            </a:r>
            <a:endParaRPr lang="ko-KR" altLang="en-US" sz="2400">
              <a:latin typeface="Tahoma" charset="0"/>
              <a:ea typeface="Gulim" charset="0"/>
              <a:cs typeface="Gulim" charset="0"/>
            </a:endParaRPr>
          </a:p>
        </p:txBody>
      </p:sp>
      <p:sp>
        <p:nvSpPr>
          <p:cNvPr id="77" name="Rectangle 168"/>
          <p:cNvSpPr>
            <a:spLocks noChangeArrowheads="1"/>
          </p:cNvSpPr>
          <p:nvPr/>
        </p:nvSpPr>
        <p:spPr bwMode="auto">
          <a:xfrm>
            <a:off x="673464"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0</a:t>
            </a:r>
            <a:endParaRPr lang="ko-KR" altLang="en-US" sz="2400">
              <a:latin typeface="Tahoma" charset="0"/>
              <a:ea typeface="Gulim" charset="0"/>
              <a:cs typeface="Gulim" charset="0"/>
            </a:endParaRPr>
          </a:p>
        </p:txBody>
      </p:sp>
      <p:sp>
        <p:nvSpPr>
          <p:cNvPr id="78" name="Rectangle 169"/>
          <p:cNvSpPr>
            <a:spLocks noChangeArrowheads="1"/>
          </p:cNvSpPr>
          <p:nvPr/>
        </p:nvSpPr>
        <p:spPr bwMode="auto">
          <a:xfrm>
            <a:off x="919004"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a:t>
            </a:r>
            <a:endParaRPr lang="ko-KR" altLang="en-US" sz="2400">
              <a:latin typeface="Tahoma" charset="0"/>
              <a:ea typeface="Gulim" charset="0"/>
              <a:cs typeface="Gulim" charset="0"/>
            </a:endParaRPr>
          </a:p>
        </p:txBody>
      </p:sp>
      <p:sp>
        <p:nvSpPr>
          <p:cNvPr id="79" name="Rectangle 170"/>
          <p:cNvSpPr>
            <a:spLocks noChangeArrowheads="1"/>
          </p:cNvSpPr>
          <p:nvPr/>
        </p:nvSpPr>
        <p:spPr bwMode="auto">
          <a:xfrm>
            <a:off x="1159955"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2</a:t>
            </a:r>
            <a:endParaRPr lang="ko-KR" altLang="en-US" sz="2400">
              <a:latin typeface="Tahoma" charset="0"/>
              <a:ea typeface="Gulim" charset="0"/>
              <a:cs typeface="Gulim" charset="0"/>
            </a:endParaRPr>
          </a:p>
        </p:txBody>
      </p:sp>
      <p:sp>
        <p:nvSpPr>
          <p:cNvPr id="80" name="Rectangle 171"/>
          <p:cNvSpPr>
            <a:spLocks noChangeArrowheads="1"/>
          </p:cNvSpPr>
          <p:nvPr/>
        </p:nvSpPr>
        <p:spPr bwMode="auto">
          <a:xfrm>
            <a:off x="1407789"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3</a:t>
            </a:r>
            <a:endParaRPr lang="ko-KR" altLang="en-US" sz="2400">
              <a:latin typeface="Tahoma" charset="0"/>
              <a:ea typeface="Gulim" charset="0"/>
              <a:cs typeface="Gulim" charset="0"/>
            </a:endParaRPr>
          </a:p>
        </p:txBody>
      </p:sp>
      <p:sp>
        <p:nvSpPr>
          <p:cNvPr id="81" name="Rectangle 172"/>
          <p:cNvSpPr>
            <a:spLocks noChangeArrowheads="1"/>
          </p:cNvSpPr>
          <p:nvPr/>
        </p:nvSpPr>
        <p:spPr bwMode="auto">
          <a:xfrm>
            <a:off x="1655624"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4</a:t>
            </a:r>
            <a:endParaRPr lang="ko-KR" altLang="en-US" sz="2400">
              <a:latin typeface="Tahoma" charset="0"/>
              <a:ea typeface="Gulim" charset="0"/>
              <a:cs typeface="Gulim" charset="0"/>
            </a:endParaRPr>
          </a:p>
        </p:txBody>
      </p:sp>
      <p:sp>
        <p:nvSpPr>
          <p:cNvPr id="82" name="Rectangle 173"/>
          <p:cNvSpPr>
            <a:spLocks noChangeArrowheads="1"/>
          </p:cNvSpPr>
          <p:nvPr/>
        </p:nvSpPr>
        <p:spPr bwMode="auto">
          <a:xfrm>
            <a:off x="1903459"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5</a:t>
            </a:r>
            <a:endParaRPr lang="ko-KR" altLang="en-US" sz="2400">
              <a:latin typeface="Tahoma" charset="0"/>
              <a:ea typeface="Gulim" charset="0"/>
              <a:cs typeface="Gulim" charset="0"/>
            </a:endParaRPr>
          </a:p>
        </p:txBody>
      </p:sp>
      <p:sp>
        <p:nvSpPr>
          <p:cNvPr id="83" name="Rectangle 174"/>
          <p:cNvSpPr>
            <a:spLocks noChangeArrowheads="1"/>
          </p:cNvSpPr>
          <p:nvPr/>
        </p:nvSpPr>
        <p:spPr bwMode="auto">
          <a:xfrm>
            <a:off x="2144410" y="3971608"/>
            <a:ext cx="48190"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6</a:t>
            </a:r>
            <a:endParaRPr lang="ko-KR" altLang="en-US" sz="2400">
              <a:latin typeface="Tahoma" charset="0"/>
              <a:ea typeface="Gulim" charset="0"/>
              <a:cs typeface="Gulim" charset="0"/>
            </a:endParaRPr>
          </a:p>
        </p:txBody>
      </p:sp>
      <p:sp>
        <p:nvSpPr>
          <p:cNvPr id="84" name="Rectangle 175"/>
          <p:cNvSpPr>
            <a:spLocks noChangeArrowheads="1"/>
          </p:cNvSpPr>
          <p:nvPr/>
        </p:nvSpPr>
        <p:spPr bwMode="auto">
          <a:xfrm>
            <a:off x="2392245"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7</a:t>
            </a:r>
            <a:endParaRPr lang="ko-KR" altLang="en-US" sz="2400">
              <a:latin typeface="Tahoma" charset="0"/>
              <a:ea typeface="Gulim" charset="0"/>
              <a:cs typeface="Gulim" charset="0"/>
            </a:endParaRPr>
          </a:p>
        </p:txBody>
      </p:sp>
      <p:sp>
        <p:nvSpPr>
          <p:cNvPr id="85" name="Rectangle 176"/>
          <p:cNvSpPr>
            <a:spLocks noChangeArrowheads="1"/>
          </p:cNvSpPr>
          <p:nvPr/>
        </p:nvSpPr>
        <p:spPr bwMode="auto">
          <a:xfrm>
            <a:off x="2637785"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8</a:t>
            </a:r>
            <a:endParaRPr lang="ko-KR" altLang="en-US" sz="2400">
              <a:latin typeface="Tahoma" charset="0"/>
              <a:ea typeface="Gulim" charset="0"/>
              <a:cs typeface="Gulim" charset="0"/>
            </a:endParaRPr>
          </a:p>
        </p:txBody>
      </p:sp>
      <p:sp>
        <p:nvSpPr>
          <p:cNvPr id="86" name="Rectangle 177"/>
          <p:cNvSpPr>
            <a:spLocks noChangeArrowheads="1"/>
          </p:cNvSpPr>
          <p:nvPr/>
        </p:nvSpPr>
        <p:spPr bwMode="auto">
          <a:xfrm>
            <a:off x="2878736" y="3971608"/>
            <a:ext cx="41306"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9</a:t>
            </a:r>
            <a:endParaRPr lang="ko-KR" altLang="en-US" sz="2400">
              <a:latin typeface="Tahoma" charset="0"/>
              <a:ea typeface="Gulim" charset="0"/>
              <a:cs typeface="Gulim" charset="0"/>
            </a:endParaRPr>
          </a:p>
        </p:txBody>
      </p:sp>
      <p:sp>
        <p:nvSpPr>
          <p:cNvPr id="87" name="Rectangle 178"/>
          <p:cNvSpPr>
            <a:spLocks noChangeArrowheads="1"/>
          </p:cNvSpPr>
          <p:nvPr/>
        </p:nvSpPr>
        <p:spPr bwMode="auto">
          <a:xfrm>
            <a:off x="3101328" y="3971608"/>
            <a:ext cx="82612" cy="9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Gulim" charset="0"/>
                <a:cs typeface="Gulim" charset="0"/>
              </a:rPr>
              <a:t>10</a:t>
            </a:r>
            <a:endParaRPr lang="ko-KR" altLang="en-US" sz="2400">
              <a:latin typeface="Tahoma" charset="0"/>
              <a:ea typeface="Gulim" charset="0"/>
              <a:cs typeface="Gulim" charset="0"/>
            </a:endParaRPr>
          </a:p>
        </p:txBody>
      </p:sp>
      <p:sp>
        <p:nvSpPr>
          <p:cNvPr id="88" name="Rectangle 179"/>
          <p:cNvSpPr>
            <a:spLocks noChangeArrowheads="1"/>
          </p:cNvSpPr>
          <p:nvPr/>
        </p:nvSpPr>
        <p:spPr bwMode="auto">
          <a:xfrm>
            <a:off x="423334" y="2059492"/>
            <a:ext cx="2861576" cy="210477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 name="Text Box 180"/>
          <p:cNvSpPr txBox="1">
            <a:spLocks noChangeArrowheads="1"/>
          </p:cNvSpPr>
          <p:nvPr/>
        </p:nvSpPr>
        <p:spPr bwMode="auto">
          <a:xfrm>
            <a:off x="586263" y="4690464"/>
            <a:ext cx="2453107" cy="836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a:latin typeface="Tahoma" charset="0"/>
                <a:ea typeface="Gulim" charset="0"/>
                <a:cs typeface="Gulim" charset="0"/>
              </a:rPr>
              <a:t>K=2</a:t>
            </a:r>
          </a:p>
          <a:p>
            <a:pPr eaLnBrk="1" hangingPunct="1">
              <a:spcBef>
                <a:spcPct val="50000"/>
              </a:spcBef>
            </a:pPr>
            <a:r>
              <a:rPr lang="en-US" altLang="ko-KR" sz="1400">
                <a:latin typeface="Tahoma" charset="0"/>
                <a:ea typeface="Gulim" charset="0"/>
                <a:cs typeface="Gulim" charset="0"/>
              </a:rPr>
              <a:t>Arbitrarily choose K object as initial cluster center</a:t>
            </a:r>
          </a:p>
        </p:txBody>
      </p:sp>
      <p:sp>
        <p:nvSpPr>
          <p:cNvPr id="90" name="Line 181"/>
          <p:cNvSpPr>
            <a:spLocks noChangeShapeType="1"/>
          </p:cNvSpPr>
          <p:nvPr/>
        </p:nvSpPr>
        <p:spPr bwMode="auto">
          <a:xfrm flipV="1">
            <a:off x="1664803" y="4367290"/>
            <a:ext cx="0" cy="56348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1" name="Line 182"/>
          <p:cNvSpPr>
            <a:spLocks noChangeShapeType="1"/>
          </p:cNvSpPr>
          <p:nvPr/>
        </p:nvSpPr>
        <p:spPr bwMode="auto">
          <a:xfrm>
            <a:off x="3431775" y="2917148"/>
            <a:ext cx="881191"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2" name="Text Box 183"/>
          <p:cNvSpPr txBox="1">
            <a:spLocks noChangeArrowheads="1"/>
          </p:cNvSpPr>
          <p:nvPr/>
        </p:nvSpPr>
        <p:spPr bwMode="auto">
          <a:xfrm>
            <a:off x="3333100" y="3159529"/>
            <a:ext cx="1078541" cy="944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a:latin typeface="Tahoma" charset="0"/>
                <a:ea typeface="Gulim" charset="0"/>
                <a:cs typeface="Gulim" charset="0"/>
              </a:rPr>
              <a:t>Assign each objects to most similar center</a:t>
            </a:r>
          </a:p>
        </p:txBody>
      </p:sp>
      <p:sp>
        <p:nvSpPr>
          <p:cNvPr id="93" name="Text Box 184"/>
          <p:cNvSpPr txBox="1">
            <a:spLocks noChangeArrowheads="1"/>
          </p:cNvSpPr>
          <p:nvPr/>
        </p:nvSpPr>
        <p:spPr bwMode="auto">
          <a:xfrm>
            <a:off x="7550883" y="3078735"/>
            <a:ext cx="1078541" cy="731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dirty="0">
                <a:latin typeface="Tahoma" charset="0"/>
                <a:ea typeface="Gulim" charset="0"/>
                <a:cs typeface="Gulim" charset="0"/>
              </a:rPr>
              <a:t>Update the cluster means</a:t>
            </a:r>
          </a:p>
        </p:txBody>
      </p:sp>
      <p:sp>
        <p:nvSpPr>
          <p:cNvPr id="94" name="Freeform 185"/>
          <p:cNvSpPr>
            <a:spLocks/>
          </p:cNvSpPr>
          <p:nvPr/>
        </p:nvSpPr>
        <p:spPr bwMode="auto">
          <a:xfrm>
            <a:off x="1371073" y="3171958"/>
            <a:ext cx="114738" cy="101510"/>
          </a:xfrm>
          <a:custGeom>
            <a:avLst/>
            <a:gdLst>
              <a:gd name="T0" fmla="*/ 13 w 56"/>
              <a:gd name="T1" fmla="*/ 0 h 60"/>
              <a:gd name="T2" fmla="*/ 26 w 56"/>
              <a:gd name="T3" fmla="*/ 7 h 60"/>
              <a:gd name="T4" fmla="*/ 13 w 56"/>
              <a:gd name="T5" fmla="*/ 15 h 60"/>
              <a:gd name="T6" fmla="*/ 0 w 56"/>
              <a:gd name="T7" fmla="*/ 7 h 60"/>
              <a:gd name="T8" fmla="*/ 13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95" name="Freeform 186"/>
          <p:cNvSpPr>
            <a:spLocks/>
          </p:cNvSpPr>
          <p:nvPr/>
        </p:nvSpPr>
        <p:spPr bwMode="auto">
          <a:xfrm>
            <a:off x="2353234" y="3159529"/>
            <a:ext cx="112444" cy="97367"/>
          </a:xfrm>
          <a:custGeom>
            <a:avLst/>
            <a:gdLst>
              <a:gd name="T0" fmla="*/ 11 w 56"/>
              <a:gd name="T1" fmla="*/ 0 h 59"/>
              <a:gd name="T2" fmla="*/ 22 w 56"/>
              <a:gd name="T3" fmla="*/ 6 h 59"/>
              <a:gd name="T4" fmla="*/ 11 w 56"/>
              <a:gd name="T5" fmla="*/ 11 h 59"/>
              <a:gd name="T6" fmla="*/ 0 w 56"/>
              <a:gd name="T7" fmla="*/ 6 h 59"/>
              <a:gd name="T8" fmla="*/ 11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96" name="Oval 187"/>
          <p:cNvSpPr>
            <a:spLocks noChangeArrowheads="1"/>
          </p:cNvSpPr>
          <p:nvPr/>
        </p:nvSpPr>
        <p:spPr bwMode="auto">
          <a:xfrm>
            <a:off x="879993" y="3308686"/>
            <a:ext cx="110149" cy="91152"/>
          </a:xfrm>
          <a:prstGeom prst="ellipse">
            <a:avLst/>
          </a:prstGeom>
          <a:solidFill>
            <a:srgbClr val="FF0000"/>
          </a:solidFill>
          <a:ln w="6350">
            <a:solidFill>
              <a:srgbClr val="FF0000"/>
            </a:solidFill>
            <a:round/>
            <a:headEnd/>
            <a:tailEnd/>
          </a:ln>
        </p:spPr>
        <p:txBody>
          <a:bodyPr/>
          <a:lstStyle/>
          <a:p>
            <a:endParaRPr lang="en-US"/>
          </a:p>
        </p:txBody>
      </p:sp>
      <p:sp>
        <p:nvSpPr>
          <p:cNvPr id="97" name="Oval 188"/>
          <p:cNvSpPr>
            <a:spLocks noChangeArrowheads="1"/>
          </p:cNvSpPr>
          <p:nvPr/>
        </p:nvSpPr>
        <p:spPr bwMode="auto">
          <a:xfrm>
            <a:off x="2832840" y="3147099"/>
            <a:ext cx="107854" cy="91152"/>
          </a:xfrm>
          <a:prstGeom prst="ellipse">
            <a:avLst/>
          </a:prstGeom>
          <a:solidFill>
            <a:srgbClr val="FF0000"/>
          </a:solidFill>
          <a:ln w="6350">
            <a:solidFill>
              <a:srgbClr val="FF0000"/>
            </a:solidFill>
            <a:round/>
            <a:headEnd/>
            <a:tailEnd/>
          </a:ln>
        </p:spPr>
        <p:txBody>
          <a:bodyPr/>
          <a:lstStyle/>
          <a:p>
            <a:endParaRPr lang="en-US"/>
          </a:p>
        </p:txBody>
      </p:sp>
      <p:sp>
        <p:nvSpPr>
          <p:cNvPr id="98" name="Text Box 189"/>
          <p:cNvSpPr txBox="1">
            <a:spLocks noChangeArrowheads="1"/>
          </p:cNvSpPr>
          <p:nvPr/>
        </p:nvSpPr>
        <p:spPr bwMode="auto">
          <a:xfrm>
            <a:off x="7550883" y="5494257"/>
            <a:ext cx="1078541" cy="731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dirty="0">
                <a:latin typeface="Tahoma" charset="0"/>
                <a:ea typeface="Gulim" charset="0"/>
                <a:cs typeface="Gulim" charset="0"/>
              </a:rPr>
              <a:t>Update the cluster means</a:t>
            </a:r>
          </a:p>
        </p:txBody>
      </p:sp>
      <p:sp>
        <p:nvSpPr>
          <p:cNvPr id="99" name="Text Box 190"/>
          <p:cNvSpPr txBox="1">
            <a:spLocks noChangeArrowheads="1"/>
          </p:cNvSpPr>
          <p:nvPr/>
        </p:nvSpPr>
        <p:spPr bwMode="auto">
          <a:xfrm>
            <a:off x="10396396" y="4205702"/>
            <a:ext cx="1273596" cy="308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dirty="0">
                <a:latin typeface="Tahoma" charset="0"/>
                <a:ea typeface="Gulim" charset="0"/>
                <a:cs typeface="Gulim" charset="0"/>
              </a:rPr>
              <a:t>Reassign</a:t>
            </a:r>
          </a:p>
        </p:txBody>
      </p:sp>
      <p:sp>
        <p:nvSpPr>
          <p:cNvPr id="100" name="Line 191"/>
          <p:cNvSpPr>
            <a:spLocks noChangeShapeType="1"/>
          </p:cNvSpPr>
          <p:nvPr/>
        </p:nvSpPr>
        <p:spPr bwMode="auto">
          <a:xfrm flipV="1">
            <a:off x="5786207" y="4205702"/>
            <a:ext cx="0" cy="242381"/>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1" name="Text Box 192"/>
          <p:cNvSpPr txBox="1">
            <a:spLocks noChangeArrowheads="1"/>
          </p:cNvSpPr>
          <p:nvPr/>
        </p:nvSpPr>
        <p:spPr bwMode="auto">
          <a:xfrm>
            <a:off x="5981262" y="4205702"/>
            <a:ext cx="1275891" cy="308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ltLang="ko-KR" sz="1400" dirty="0">
                <a:latin typeface="Tahoma" charset="0"/>
                <a:ea typeface="Gulim" charset="0"/>
                <a:cs typeface="Gulim" charset="0"/>
              </a:rPr>
              <a:t>Reassign</a:t>
            </a:r>
          </a:p>
        </p:txBody>
      </p:sp>
      <p:sp>
        <p:nvSpPr>
          <p:cNvPr id="192" name="TextBox 191"/>
          <p:cNvSpPr txBox="1"/>
          <p:nvPr/>
        </p:nvSpPr>
        <p:spPr>
          <a:xfrm>
            <a:off x="426557" y="1529498"/>
            <a:ext cx="2710037" cy="461665"/>
          </a:xfrm>
          <a:prstGeom prst="rect">
            <a:avLst/>
          </a:prstGeom>
          <a:noFill/>
        </p:spPr>
        <p:txBody>
          <a:bodyPr wrap="none" rtlCol="0">
            <a:spAutoFit/>
          </a:bodyPr>
          <a:lstStyle/>
          <a:p>
            <a:r>
              <a:rPr lang="en-US" sz="2400" dirty="0">
                <a:latin typeface="Franklin Gothic Book" panose="020B0503020102020204" pitchFamily="34" charset="0"/>
              </a:rPr>
              <a:t>K-Means Clustering</a:t>
            </a:r>
          </a:p>
        </p:txBody>
      </p:sp>
    </p:spTree>
    <p:extLst>
      <p:ext uri="{BB962C8B-B14F-4D97-AF65-F5344CB8AC3E}">
        <p14:creationId xmlns:p14="http://schemas.microsoft.com/office/powerpoint/2010/main" val="4484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91" grpId="0" animBg="1"/>
      <p:bldP spid="92" grpId="0"/>
      <p:bldP spid="93" grpId="0"/>
      <p:bldP spid="98" grpId="0"/>
      <p:bldP spid="99" grpId="0"/>
      <p:bldP spid="100" grpId="0" animBg="1"/>
      <p:bldP spid="10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7F7F7F"/>
                </a:solidFill>
                <a:latin typeface="Verdana" charset="0"/>
                <a:ea typeface="ＭＳ Ｐゴシック" charset="0"/>
                <a:cs typeface="ＭＳ Ｐゴシック" charset="0"/>
              </a:rPr>
              <a:t>Criteria for Effective Segmentation</a:t>
            </a:r>
            <a:endParaRPr lang="en-US" sz="4000" dirty="0"/>
          </a:p>
        </p:txBody>
      </p:sp>
      <p:sp>
        <p:nvSpPr>
          <p:cNvPr id="3" name="Content Placeholder 2"/>
          <p:cNvSpPr>
            <a:spLocks noGrp="1"/>
          </p:cNvSpPr>
          <p:nvPr>
            <p:ph idx="1"/>
          </p:nvPr>
        </p:nvSpPr>
        <p:spPr/>
        <p:txBody>
          <a:bodyPr>
            <a:normAutofit/>
          </a:bodyPr>
          <a:lstStyle/>
          <a:p>
            <a:pPr lvl="1">
              <a:lnSpc>
                <a:spcPct val="120000"/>
              </a:lnSpc>
            </a:pPr>
            <a:r>
              <a:rPr lang="en-US" dirty="0"/>
              <a:t>Identifiable?</a:t>
            </a:r>
          </a:p>
          <a:p>
            <a:pPr lvl="1">
              <a:lnSpc>
                <a:spcPct val="120000"/>
              </a:lnSpc>
            </a:pPr>
            <a:r>
              <a:rPr lang="en-US" dirty="0"/>
              <a:t>Sustainable?</a:t>
            </a:r>
          </a:p>
          <a:p>
            <a:pPr lvl="1">
              <a:lnSpc>
                <a:spcPct val="120000"/>
              </a:lnSpc>
            </a:pPr>
            <a:r>
              <a:rPr lang="en-US" dirty="0"/>
              <a:t>Accessible?</a:t>
            </a:r>
          </a:p>
          <a:p>
            <a:pPr lvl="1">
              <a:lnSpc>
                <a:spcPct val="120000"/>
              </a:lnSpc>
            </a:pPr>
            <a:r>
              <a:rPr lang="en-US" dirty="0"/>
              <a:t>Actionable?</a:t>
            </a:r>
          </a:p>
          <a:p>
            <a:pPr lvl="1">
              <a:lnSpc>
                <a:spcPct val="120000"/>
              </a:lnSpc>
            </a:pPr>
            <a:r>
              <a:rPr lang="en-US" dirty="0"/>
              <a:t>Responsive?</a:t>
            </a:r>
          </a:p>
        </p:txBody>
      </p:sp>
    </p:spTree>
    <p:extLst>
      <p:ext uri="{BB962C8B-B14F-4D97-AF65-F5344CB8AC3E}">
        <p14:creationId xmlns:p14="http://schemas.microsoft.com/office/powerpoint/2010/main" val="69877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0244" y="120369"/>
            <a:ext cx="9367449" cy="6617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7127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6874" y="103289"/>
            <a:ext cx="9278252" cy="665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3210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E4093C-9710-434E-B4BF-F426C7B710E6}"/>
              </a:ext>
            </a:extLst>
          </p:cNvPr>
          <p:cNvPicPr>
            <a:picLocks noGrp="1" noChangeAspect="1"/>
          </p:cNvPicPr>
          <p:nvPr>
            <p:ph idx="1"/>
          </p:nvPr>
        </p:nvPicPr>
        <p:blipFill>
          <a:blip r:embed="rId3"/>
          <a:stretch>
            <a:fillRect/>
          </a:stretch>
        </p:blipFill>
        <p:spPr>
          <a:xfrm>
            <a:off x="404736" y="268008"/>
            <a:ext cx="8494042" cy="6589992"/>
          </a:xfrm>
          <a:prstGeom prst="rect">
            <a:avLst/>
          </a:prstGeom>
        </p:spPr>
      </p:pic>
      <p:sp>
        <p:nvSpPr>
          <p:cNvPr id="10" name="Rectangle 9">
            <a:extLst>
              <a:ext uri="{FF2B5EF4-FFF2-40B4-BE49-F238E27FC236}">
                <a16:creationId xmlns:a16="http://schemas.microsoft.com/office/drawing/2014/main" id="{B505C0A6-E7B9-4625-AB1B-C881F2BAECA0}"/>
              </a:ext>
            </a:extLst>
          </p:cNvPr>
          <p:cNvSpPr/>
          <p:nvPr/>
        </p:nvSpPr>
        <p:spPr>
          <a:xfrm>
            <a:off x="5821181" y="0"/>
            <a:ext cx="6505729" cy="276999"/>
          </a:xfrm>
          <a:prstGeom prst="rect">
            <a:avLst/>
          </a:prstGeom>
        </p:spPr>
        <p:txBody>
          <a:bodyPr wrap="square">
            <a:spAutoFit/>
          </a:bodyPr>
          <a:lstStyle/>
          <a:p>
            <a:r>
              <a:rPr lang="en-US" sz="1200" dirty="0">
                <a:solidFill>
                  <a:schemeClr val="bg1">
                    <a:lumMod val="75000"/>
                  </a:schemeClr>
                </a:solidFill>
              </a:rPr>
              <a:t>https://www.mckinsey.com/featured-insights/asia-pacific/understanding-indias-economic-geography</a:t>
            </a:r>
          </a:p>
        </p:txBody>
      </p:sp>
    </p:spTree>
    <p:extLst>
      <p:ext uri="{BB962C8B-B14F-4D97-AF65-F5344CB8AC3E}">
        <p14:creationId xmlns:p14="http://schemas.microsoft.com/office/powerpoint/2010/main" val="2666280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Segmentation Fails</a:t>
            </a:r>
          </a:p>
        </p:txBody>
      </p:sp>
      <p:sp>
        <p:nvSpPr>
          <p:cNvPr id="3" name="Content Placeholder 2"/>
          <p:cNvSpPr>
            <a:spLocks noGrp="1"/>
          </p:cNvSpPr>
          <p:nvPr>
            <p:ph idx="1"/>
          </p:nvPr>
        </p:nvSpPr>
        <p:spPr>
          <a:xfrm>
            <a:off x="609599" y="1825624"/>
            <a:ext cx="8650147" cy="4651375"/>
          </a:xfrm>
        </p:spPr>
        <p:txBody>
          <a:bodyPr>
            <a:normAutofit fontScale="70000" lnSpcReduction="20000"/>
          </a:bodyPr>
          <a:lstStyle/>
          <a:p>
            <a:pPr>
              <a:lnSpc>
                <a:spcPct val="120000"/>
              </a:lnSpc>
            </a:pPr>
            <a:r>
              <a:rPr lang="en-US" dirty="0"/>
              <a:t>Using same segmentation scheme for different business objectives</a:t>
            </a:r>
          </a:p>
          <a:p>
            <a:pPr lvl="1">
              <a:lnSpc>
                <a:spcPct val="120000"/>
              </a:lnSpc>
            </a:pPr>
            <a:r>
              <a:rPr lang="en-US" dirty="0"/>
              <a:t>Different advertising or different products?</a:t>
            </a:r>
          </a:p>
          <a:p>
            <a:pPr>
              <a:lnSpc>
                <a:spcPct val="120000"/>
              </a:lnSpc>
            </a:pPr>
            <a:r>
              <a:rPr lang="en-US" dirty="0"/>
              <a:t>Too much focus on techniques</a:t>
            </a:r>
          </a:p>
          <a:p>
            <a:pPr>
              <a:lnSpc>
                <a:spcPct val="120000"/>
              </a:lnSpc>
            </a:pPr>
            <a:r>
              <a:rPr lang="en-US" dirty="0"/>
              <a:t>Using only psychographic or demographic variables</a:t>
            </a:r>
          </a:p>
          <a:p>
            <a:pPr>
              <a:lnSpc>
                <a:spcPct val="120000"/>
              </a:lnSpc>
            </a:pPr>
            <a:r>
              <a:rPr lang="en-US" dirty="0"/>
              <a:t>Not focusing on differences in customer needs</a:t>
            </a:r>
          </a:p>
          <a:p>
            <a:pPr>
              <a:lnSpc>
                <a:spcPct val="120000"/>
              </a:lnSpc>
            </a:pPr>
            <a:r>
              <a:rPr lang="en-US" dirty="0"/>
              <a:t>Static segmentation schemes</a:t>
            </a:r>
          </a:p>
          <a:p>
            <a:pPr>
              <a:lnSpc>
                <a:spcPct val="120000"/>
              </a:lnSpc>
            </a:pPr>
            <a:r>
              <a:rPr lang="en-US" dirty="0"/>
              <a:t>Lack of senior management buy-in</a:t>
            </a:r>
          </a:p>
        </p:txBody>
      </p:sp>
      <p:pic>
        <p:nvPicPr>
          <p:cNvPr id="4098" name="Picture 2" descr="http://upload.wikimedia.org/wikipedia/commons/thumb/4/46/Confused.svg/1024px-Confused.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4634" y="3709161"/>
            <a:ext cx="2968222" cy="29682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7341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371A-5B8E-4261-A67D-79292EC2DC9E}"/>
              </a:ext>
            </a:extLst>
          </p:cNvPr>
          <p:cNvSpPr>
            <a:spLocks noGrp="1"/>
          </p:cNvSpPr>
          <p:nvPr>
            <p:ph type="title"/>
          </p:nvPr>
        </p:nvSpPr>
        <p:spPr/>
        <p:txBody>
          <a:bodyPr/>
          <a:lstStyle/>
          <a:p>
            <a:r>
              <a:rPr lang="en-US" dirty="0"/>
              <a:t>Steps to Implement</a:t>
            </a:r>
          </a:p>
        </p:txBody>
      </p:sp>
      <p:sp>
        <p:nvSpPr>
          <p:cNvPr id="3" name="Content Placeholder 2">
            <a:extLst>
              <a:ext uri="{FF2B5EF4-FFF2-40B4-BE49-F238E27FC236}">
                <a16:creationId xmlns:a16="http://schemas.microsoft.com/office/drawing/2014/main" id="{B791E36F-3162-420B-8AFD-5E444950B680}"/>
              </a:ext>
            </a:extLst>
          </p:cNvPr>
          <p:cNvSpPr>
            <a:spLocks noGrp="1"/>
          </p:cNvSpPr>
          <p:nvPr>
            <p:ph idx="1"/>
          </p:nvPr>
        </p:nvSpPr>
        <p:spPr>
          <a:xfrm>
            <a:off x="258793" y="1808371"/>
            <a:ext cx="11731924" cy="4667251"/>
          </a:xfrm>
        </p:spPr>
        <p:txBody>
          <a:bodyPr/>
          <a:lstStyle/>
          <a:p>
            <a:r>
              <a:rPr lang="en-US" dirty="0"/>
              <a:t>Identify Demographic, Psychographic Variables</a:t>
            </a:r>
          </a:p>
          <a:p>
            <a:r>
              <a:rPr lang="en-US" dirty="0"/>
              <a:t>Choose the variables to cluster</a:t>
            </a:r>
          </a:p>
          <a:p>
            <a:r>
              <a:rPr lang="en-US" dirty="0"/>
              <a:t>Describe behavior using clusters</a:t>
            </a:r>
          </a:p>
          <a:p>
            <a:r>
              <a:rPr lang="en-US" dirty="0"/>
              <a:t>Merge with Demographic variables to operationalize</a:t>
            </a:r>
          </a:p>
        </p:txBody>
      </p:sp>
    </p:spTree>
    <p:extLst>
      <p:ext uri="{BB962C8B-B14F-4D97-AF65-F5344CB8AC3E}">
        <p14:creationId xmlns:p14="http://schemas.microsoft.com/office/powerpoint/2010/main" val="51195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Centricity at Best Buy</a:t>
            </a:r>
          </a:p>
        </p:txBody>
      </p:sp>
      <p:pic>
        <p:nvPicPr>
          <p:cNvPr id="3076" name="Picture 4" descr="https://farm9.staticflickr.com/8582/15582114874_10ab34ef81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8920" y="1540244"/>
            <a:ext cx="2103120" cy="2610419"/>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s://farm9.staticflickr.com/8064/8200336388_2c6252199f_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562" r="9496"/>
          <a:stretch/>
        </p:blipFill>
        <p:spPr bwMode="auto">
          <a:xfrm>
            <a:off x="652133" y="1540244"/>
            <a:ext cx="2103120" cy="2662529"/>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s://farm4.staticflickr.com/3612/3411097311_25fa95a17f_b.jpg"/>
          <p:cNvPicPr>
            <a:picLocks noChangeAspect="1" noChangeArrowheads="1"/>
          </p:cNvPicPr>
          <p:nvPr/>
        </p:nvPicPr>
        <p:blipFill rotWithShape="1">
          <a:blip r:embed="rId5">
            <a:extLst>
              <a:ext uri="{28A0092B-C50C-407E-A947-70E740481C1C}">
                <a14:useLocalDpi xmlns:a14="http://schemas.microsoft.com/office/drawing/2010/main" val="0"/>
              </a:ext>
            </a:extLst>
          </a:blip>
          <a:srcRect r="71490" b="11081"/>
          <a:stretch/>
        </p:blipFill>
        <p:spPr bwMode="auto">
          <a:xfrm>
            <a:off x="5044441" y="1540244"/>
            <a:ext cx="2103120" cy="2671098"/>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http://www.makemynewspaper.com/d-resources/php/templates/images/medium/bigstock-Young-happy-businesswoman-in-o-26890943%20(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9962" y="1540244"/>
            <a:ext cx="2103120" cy="315468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23020" r="24028"/>
          <a:stretch/>
        </p:blipFill>
        <p:spPr>
          <a:xfrm>
            <a:off x="9436749" y="1540244"/>
            <a:ext cx="2103120" cy="2645963"/>
          </a:xfrm>
          <a:prstGeom prst="rect">
            <a:avLst/>
          </a:prstGeom>
        </p:spPr>
      </p:pic>
      <p:graphicFrame>
        <p:nvGraphicFramePr>
          <p:cNvPr id="11" name="Content Placeholder 10"/>
          <p:cNvGraphicFramePr>
            <a:graphicFrameLocks noGrp="1"/>
          </p:cNvGraphicFramePr>
          <p:nvPr>
            <p:ph idx="1"/>
            <p:extLst>
              <p:ext uri="{D42A27DB-BD31-4B8C-83A1-F6EECF244321}">
                <p14:modId xmlns:p14="http://schemas.microsoft.com/office/powerpoint/2010/main" val="3556578330"/>
              </p:ext>
            </p:extLst>
          </p:nvPr>
        </p:nvGraphicFramePr>
        <p:xfrm>
          <a:off x="609600" y="3909609"/>
          <a:ext cx="10972800" cy="177292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gridCol w="2194560">
                  <a:extLst>
                    <a:ext uri="{9D8B030D-6E8A-4147-A177-3AD203B41FA5}">
                      <a16:colId xmlns:a16="http://schemas.microsoft.com/office/drawing/2014/main" val="20002"/>
                    </a:ext>
                  </a:extLst>
                </a:gridCol>
                <a:gridCol w="2194560">
                  <a:extLst>
                    <a:ext uri="{9D8B030D-6E8A-4147-A177-3AD203B41FA5}">
                      <a16:colId xmlns:a16="http://schemas.microsoft.com/office/drawing/2014/main" val="20003"/>
                    </a:ext>
                  </a:extLst>
                </a:gridCol>
                <a:gridCol w="2194560">
                  <a:extLst>
                    <a:ext uri="{9D8B030D-6E8A-4147-A177-3AD203B41FA5}">
                      <a16:colId xmlns:a16="http://schemas.microsoft.com/office/drawing/2014/main" val="20004"/>
                    </a:ext>
                  </a:extLst>
                </a:gridCol>
              </a:tblGrid>
              <a:tr h="370840">
                <a:tc>
                  <a:txBody>
                    <a:bodyPr/>
                    <a:lstStyle/>
                    <a:p>
                      <a:pPr algn="ctr"/>
                      <a:r>
                        <a:rPr lang="en-US" b="1" dirty="0">
                          <a:solidFill>
                            <a:schemeClr val="bg1"/>
                          </a:solidFill>
                        </a:rPr>
                        <a:t>Barry</a:t>
                      </a:r>
                    </a:p>
                  </a:txBody>
                  <a:tcPr/>
                </a:tc>
                <a:tc>
                  <a:txBody>
                    <a:bodyPr/>
                    <a:lstStyle/>
                    <a:p>
                      <a:pPr algn="ctr"/>
                      <a:r>
                        <a:rPr lang="en-US" b="1" dirty="0">
                          <a:solidFill>
                            <a:schemeClr val="bg1"/>
                          </a:solidFill>
                        </a:rPr>
                        <a:t>Jill</a:t>
                      </a:r>
                    </a:p>
                  </a:txBody>
                  <a:tcPr/>
                </a:tc>
                <a:tc>
                  <a:txBody>
                    <a:bodyPr/>
                    <a:lstStyle/>
                    <a:p>
                      <a:pPr algn="ctr"/>
                      <a:r>
                        <a:rPr lang="en-US" b="1" dirty="0">
                          <a:solidFill>
                            <a:schemeClr val="bg1"/>
                          </a:solidFill>
                        </a:rPr>
                        <a:t>Helen and Charlie</a:t>
                      </a:r>
                    </a:p>
                  </a:txBody>
                  <a:tcPr/>
                </a:tc>
                <a:tc>
                  <a:txBody>
                    <a:bodyPr/>
                    <a:lstStyle/>
                    <a:p>
                      <a:pPr algn="ctr"/>
                      <a:r>
                        <a:rPr lang="en-US" b="1" dirty="0">
                          <a:solidFill>
                            <a:schemeClr val="bg1"/>
                          </a:solidFill>
                        </a:rPr>
                        <a:t>Carrie</a:t>
                      </a:r>
                    </a:p>
                  </a:txBody>
                  <a:tcPr/>
                </a:tc>
                <a:tc>
                  <a:txBody>
                    <a:bodyPr/>
                    <a:lstStyle/>
                    <a:p>
                      <a:pPr algn="ctr"/>
                      <a:r>
                        <a:rPr lang="en-US" b="1" dirty="0">
                          <a:solidFill>
                            <a:schemeClr val="bg1"/>
                          </a:solidFill>
                        </a:rPr>
                        <a:t>Ray</a:t>
                      </a:r>
                    </a:p>
                  </a:txBody>
                  <a:tcPr/>
                </a:tc>
                <a:extLst>
                  <a:ext uri="{0D108BD9-81ED-4DB2-BD59-A6C34878D82A}">
                    <a16:rowId xmlns:a16="http://schemas.microsoft.com/office/drawing/2014/main" val="10000"/>
                  </a:ext>
                </a:extLst>
              </a:tr>
              <a:tr h="370840">
                <a:tc>
                  <a:txBody>
                    <a:bodyPr/>
                    <a:lstStyle/>
                    <a:p>
                      <a:pPr algn="ctr"/>
                      <a:r>
                        <a:rPr lang="en-US" dirty="0"/>
                        <a:t>Affluent Tech Enthusiast</a:t>
                      </a:r>
                    </a:p>
                  </a:txBody>
                  <a:tcPr/>
                </a:tc>
                <a:tc>
                  <a:txBody>
                    <a:bodyPr/>
                    <a:lstStyle/>
                    <a:p>
                      <a:pPr algn="ctr"/>
                      <a:r>
                        <a:rPr lang="en-US" dirty="0"/>
                        <a:t>Busy Suburban</a:t>
                      </a:r>
                    </a:p>
                    <a:p>
                      <a:pPr algn="ctr"/>
                      <a:r>
                        <a:rPr lang="en-US" dirty="0"/>
                        <a:t>Mom</a:t>
                      </a:r>
                    </a:p>
                  </a:txBody>
                  <a:tcPr/>
                </a:tc>
                <a:tc>
                  <a:txBody>
                    <a:bodyPr/>
                    <a:lstStyle/>
                    <a:p>
                      <a:pPr algn="ctr"/>
                      <a:r>
                        <a:rPr lang="en-US" dirty="0"/>
                        <a:t>Empty</a:t>
                      </a:r>
                    </a:p>
                    <a:p>
                      <a:pPr algn="ctr"/>
                      <a:r>
                        <a:rPr lang="en-US" dirty="0"/>
                        <a:t>Nesters</a:t>
                      </a:r>
                    </a:p>
                  </a:txBody>
                  <a:tcPr/>
                </a:tc>
                <a:tc>
                  <a:txBody>
                    <a:bodyPr/>
                    <a:lstStyle/>
                    <a:p>
                      <a:pPr algn="ctr"/>
                      <a:r>
                        <a:rPr lang="en-US" dirty="0"/>
                        <a:t>Young Single</a:t>
                      </a:r>
                    </a:p>
                    <a:p>
                      <a:pPr algn="ctr"/>
                      <a:r>
                        <a:rPr lang="en-US" dirty="0"/>
                        <a:t>Woman</a:t>
                      </a:r>
                    </a:p>
                  </a:txBody>
                  <a:tcPr/>
                </a:tc>
                <a:tc>
                  <a:txBody>
                    <a:bodyPr/>
                    <a:lstStyle/>
                    <a:p>
                      <a:pPr algn="ctr"/>
                      <a:r>
                        <a:rPr lang="en-US" dirty="0"/>
                        <a:t>Price-Conscious Family Guy</a:t>
                      </a:r>
                    </a:p>
                  </a:txBody>
                  <a:tcPr/>
                </a:tc>
                <a:extLst>
                  <a:ext uri="{0D108BD9-81ED-4DB2-BD59-A6C34878D82A}">
                    <a16:rowId xmlns:a16="http://schemas.microsoft.com/office/drawing/2014/main" val="10001"/>
                  </a:ext>
                </a:extLst>
              </a:tr>
              <a:tr h="370840">
                <a:tc>
                  <a:txBody>
                    <a:bodyPr/>
                    <a:lstStyle/>
                    <a:p>
                      <a:pPr algn="ctr"/>
                      <a:r>
                        <a:rPr lang="en-US" sz="1100" dirty="0"/>
                        <a:t>Image Credit</a:t>
                      </a:r>
                    </a:p>
                    <a:p>
                      <a:pPr algn="ctr"/>
                      <a:r>
                        <a:rPr lang="en-US" sz="1100" dirty="0"/>
                        <a:t>Steve</a:t>
                      </a:r>
                      <a:r>
                        <a:rPr lang="en-US" sz="1100" baseline="0" dirty="0"/>
                        <a:t> </a:t>
                      </a:r>
                      <a:r>
                        <a:rPr lang="en-US" sz="1100" baseline="0" dirty="0" err="1"/>
                        <a:t>Jurvetson</a:t>
                      </a:r>
                      <a:endParaRPr lang="en-US" sz="1100" baseline="0" dirty="0"/>
                    </a:p>
                    <a:p>
                      <a:pPr algn="ctr"/>
                      <a:r>
                        <a:rPr lang="en-US" sz="1100" dirty="0"/>
                        <a:t>https://www.flickr.com/photos/</a:t>
                      </a:r>
                    </a:p>
                    <a:p>
                      <a:pPr algn="ctr"/>
                      <a:r>
                        <a:rPr lang="en-US" sz="1100" dirty="0" err="1"/>
                        <a:t>jurvetson</a:t>
                      </a:r>
                      <a:r>
                        <a:rPr lang="en-US" sz="1100" dirty="0"/>
                        <a:t>/8200336388/</a:t>
                      </a:r>
                    </a:p>
                  </a:txBody>
                  <a:tcPr/>
                </a:tc>
                <a:tc>
                  <a:txBody>
                    <a:bodyPr/>
                    <a:lstStyle/>
                    <a:p>
                      <a:pPr algn="ctr"/>
                      <a:r>
                        <a:rPr lang="en-US" sz="1100" dirty="0"/>
                        <a:t>Image Credit</a:t>
                      </a:r>
                    </a:p>
                    <a:p>
                      <a:pPr algn="ctr"/>
                      <a:r>
                        <a:rPr lang="en-US" sz="1100" dirty="0"/>
                        <a:t>Bill</a:t>
                      </a:r>
                      <a:r>
                        <a:rPr lang="en-US" sz="1100" baseline="0" dirty="0"/>
                        <a:t> &amp; Vicki T</a:t>
                      </a:r>
                    </a:p>
                    <a:p>
                      <a:pPr algn="ctr"/>
                      <a:r>
                        <a:rPr lang="en-US" sz="1100" dirty="0"/>
                        <a:t>https://www.flickr.com/photos/</a:t>
                      </a:r>
                    </a:p>
                    <a:p>
                      <a:pPr algn="ctr"/>
                      <a:r>
                        <a:rPr lang="en-US" sz="1100" dirty="0" err="1"/>
                        <a:t>iluvcocacola</a:t>
                      </a:r>
                      <a:r>
                        <a:rPr lang="en-US" sz="1100" dirty="0"/>
                        <a:t>/15582114874/</a:t>
                      </a:r>
                    </a:p>
                  </a:txBody>
                  <a:tcPr/>
                </a:tc>
                <a:tc>
                  <a:txBody>
                    <a:bodyPr/>
                    <a:lstStyle/>
                    <a:p>
                      <a:pPr algn="ctr"/>
                      <a:r>
                        <a:rPr lang="en-US" sz="1100" dirty="0"/>
                        <a:t>Image Credit</a:t>
                      </a:r>
                    </a:p>
                    <a:p>
                      <a:pPr algn="ctr"/>
                      <a:r>
                        <a:rPr lang="en-US" sz="1100" dirty="0"/>
                        <a:t>Adrien </a:t>
                      </a:r>
                      <a:r>
                        <a:rPr lang="en-US" sz="1100" dirty="0" err="1"/>
                        <a:t>Pâris</a:t>
                      </a:r>
                      <a:endParaRPr lang="en-US" sz="1100" dirty="0"/>
                    </a:p>
                    <a:p>
                      <a:pPr algn="ctr"/>
                      <a:r>
                        <a:rPr lang="en-US" sz="1100" dirty="0"/>
                        <a:t>https://www.flickr.com/photos/</a:t>
                      </a:r>
                    </a:p>
                    <a:p>
                      <a:pPr algn="ctr"/>
                      <a:r>
                        <a:rPr lang="en-US" sz="1100" dirty="0"/>
                        <a:t>25146904@N06/3411097311/</a:t>
                      </a:r>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2730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Bumps in the Road at Best Buy</a:t>
            </a:r>
          </a:p>
        </p:txBody>
      </p:sp>
      <p:sp>
        <p:nvSpPr>
          <p:cNvPr id="3" name="Content Placeholder 2"/>
          <p:cNvSpPr>
            <a:spLocks noGrp="1"/>
          </p:cNvSpPr>
          <p:nvPr>
            <p:ph idx="1"/>
          </p:nvPr>
        </p:nvSpPr>
        <p:spPr/>
        <p:txBody>
          <a:bodyPr>
            <a:normAutofit fontScale="62500" lnSpcReduction="20000"/>
          </a:bodyPr>
          <a:lstStyle/>
          <a:p>
            <a:pPr>
              <a:lnSpc>
                <a:spcPct val="120000"/>
              </a:lnSpc>
            </a:pPr>
            <a:r>
              <a:rPr lang="en-US" i="1" dirty="0"/>
              <a:t>Fortune Magazine</a:t>
            </a:r>
            <a:r>
              <a:rPr lang="en-US" dirty="0"/>
              <a:t>, March 2006</a:t>
            </a:r>
          </a:p>
          <a:p>
            <a:pPr lvl="1">
              <a:lnSpc>
                <a:spcPct val="120000"/>
              </a:lnSpc>
            </a:pPr>
            <a:r>
              <a:rPr lang="en-US" dirty="0"/>
              <a:t>…the first few dozen stores it segmented, where same-store sales grew at three times the rate of regular stores, Best Buy stepped on the accelerator</a:t>
            </a:r>
          </a:p>
          <a:p>
            <a:pPr lvl="1">
              <a:lnSpc>
                <a:spcPct val="120000"/>
              </a:lnSpc>
            </a:pPr>
            <a:r>
              <a:rPr lang="en-US" dirty="0"/>
              <a:t>…it then tinkered ceaselessly to get the mix of products and employees just right […] Anderson and his executives assumed subsequent stores could just flip a switch and convert to centricity.</a:t>
            </a:r>
          </a:p>
          <a:p>
            <a:pPr lvl="1">
              <a:lnSpc>
                <a:spcPct val="120000"/>
              </a:lnSpc>
            </a:pPr>
            <a:r>
              <a:rPr lang="en-US" dirty="0"/>
              <a:t>“When we gave the operating manual to the stores for the fall,” he says ruefully, “it was four inches thick.” Adds executive vice president John Walden, Anderson's point man for centricity: “The way we deployed was too confusing.”</a:t>
            </a:r>
          </a:p>
          <a:p>
            <a:pPr lvl="1">
              <a:lnSpc>
                <a:spcPct val="120000"/>
              </a:lnSpc>
            </a:pPr>
            <a:r>
              <a:rPr lang="en-US" dirty="0"/>
              <a:t>Instead of jumping as it had in previous quarters, same-store sales growth at the renovated stores was only slightly better than the </a:t>
            </a:r>
            <a:r>
              <a:rPr lang="en-US" dirty="0" err="1"/>
              <a:t>chainwide</a:t>
            </a:r>
            <a:r>
              <a:rPr lang="en-US" dirty="0"/>
              <a:t> average (5.4 percent vs. 3.3 percent).  The poor results persuaded him to freeze centricity rollouts for the fourth quarter. (They resumed in March.)</a:t>
            </a:r>
          </a:p>
        </p:txBody>
      </p:sp>
    </p:spTree>
    <p:extLst>
      <p:ext uri="{BB962C8B-B14F-4D97-AF65-F5344CB8AC3E}">
        <p14:creationId xmlns:p14="http://schemas.microsoft.com/office/powerpoint/2010/main" val="3697959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9252156" y="2065645"/>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773" y="557263"/>
            <a:ext cx="8708952" cy="5332260"/>
          </a:xfrm>
        </p:spPr>
      </p:pic>
    </p:spTree>
    <p:extLst>
      <p:ext uri="{BB962C8B-B14F-4D97-AF65-F5344CB8AC3E}">
        <p14:creationId xmlns:p14="http://schemas.microsoft.com/office/powerpoint/2010/main" val="325998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5AF6D8B-DAA8-894D-BF51-8E950AEE514F}" type="slidenum">
              <a:rPr lang="en-US"/>
              <a:pPr/>
              <a:t>30</a:t>
            </a:fld>
            <a:endParaRPr lang="en-US"/>
          </a:p>
        </p:txBody>
      </p:sp>
      <p:pic>
        <p:nvPicPr>
          <p:cNvPr id="316418" name="Picture 2" descr="Fredmey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0" y="-609600"/>
            <a:ext cx="12192000" cy="68580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639418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508000" y="266700"/>
            <a:ext cx="11480800" cy="571500"/>
          </a:xfrm>
        </p:spPr>
        <p:txBody>
          <a:bodyPr>
            <a:normAutofit fontScale="90000"/>
          </a:bodyPr>
          <a:lstStyle/>
          <a:p>
            <a:r>
              <a:rPr lang="en-US" b="0"/>
              <a:t>You are what you buy…but not everyone understands that yet</a:t>
            </a:r>
          </a:p>
        </p:txBody>
      </p:sp>
      <p:sp>
        <p:nvSpPr>
          <p:cNvPr id="303107" name="Line 3"/>
          <p:cNvSpPr>
            <a:spLocks noChangeShapeType="1"/>
          </p:cNvSpPr>
          <p:nvPr/>
        </p:nvSpPr>
        <p:spPr bwMode="auto">
          <a:xfrm>
            <a:off x="1071034" y="1447800"/>
            <a:ext cx="10358967"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03108" name="Rectangle 4"/>
          <p:cNvSpPr>
            <a:spLocks noChangeArrowheads="1"/>
          </p:cNvSpPr>
          <p:nvPr/>
        </p:nvSpPr>
        <p:spPr bwMode="auto">
          <a:xfrm>
            <a:off x="1016000" y="1143000"/>
            <a:ext cx="23368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cs typeface="Arial" charset="0"/>
              </a:rPr>
              <a:t>Model</a:t>
            </a:r>
          </a:p>
        </p:txBody>
      </p:sp>
      <p:sp>
        <p:nvSpPr>
          <p:cNvPr id="303109" name="AutoShape 5"/>
          <p:cNvSpPr>
            <a:spLocks noChangeArrowheads="1"/>
          </p:cNvSpPr>
          <p:nvPr/>
        </p:nvSpPr>
        <p:spPr bwMode="auto">
          <a:xfrm>
            <a:off x="2032000" y="2133600"/>
            <a:ext cx="304800" cy="30480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3110" name="AutoShape 6"/>
          <p:cNvSpPr>
            <a:spLocks noChangeArrowheads="1"/>
          </p:cNvSpPr>
          <p:nvPr/>
        </p:nvSpPr>
        <p:spPr bwMode="auto">
          <a:xfrm>
            <a:off x="2032000" y="3124200"/>
            <a:ext cx="304800" cy="30480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3111" name="AutoShape 7"/>
          <p:cNvSpPr>
            <a:spLocks noChangeArrowheads="1"/>
          </p:cNvSpPr>
          <p:nvPr/>
        </p:nvSpPr>
        <p:spPr bwMode="auto">
          <a:xfrm>
            <a:off x="2032000" y="4114800"/>
            <a:ext cx="304800" cy="30480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3112" name="Rectangle 8"/>
          <p:cNvSpPr>
            <a:spLocks noChangeArrowheads="1"/>
          </p:cNvSpPr>
          <p:nvPr/>
        </p:nvSpPr>
        <p:spPr bwMode="auto">
          <a:xfrm>
            <a:off x="1016000" y="1485901"/>
            <a:ext cx="2336800"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000000"/>
                </a:solidFill>
                <a:cs typeface="Arial" charset="0"/>
              </a:rPr>
              <a:t>You are what you earn</a:t>
            </a:r>
            <a:endParaRPr lang="en-US" sz="1700">
              <a:cs typeface="Arial" charset="0"/>
            </a:endParaRPr>
          </a:p>
        </p:txBody>
      </p:sp>
      <p:sp>
        <p:nvSpPr>
          <p:cNvPr id="303113" name="Rectangle 9"/>
          <p:cNvSpPr>
            <a:spLocks noChangeArrowheads="1"/>
          </p:cNvSpPr>
          <p:nvPr/>
        </p:nvSpPr>
        <p:spPr bwMode="auto">
          <a:xfrm>
            <a:off x="1016000" y="2489201"/>
            <a:ext cx="2336800"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000000"/>
                </a:solidFill>
                <a:cs typeface="Arial" charset="0"/>
              </a:rPr>
              <a:t>You are where you live</a:t>
            </a:r>
            <a:endParaRPr lang="en-US" sz="1700">
              <a:cs typeface="Arial" charset="0"/>
            </a:endParaRPr>
          </a:p>
        </p:txBody>
      </p:sp>
      <p:sp>
        <p:nvSpPr>
          <p:cNvPr id="303114" name="Rectangle 10"/>
          <p:cNvSpPr>
            <a:spLocks noChangeArrowheads="1"/>
          </p:cNvSpPr>
          <p:nvPr/>
        </p:nvSpPr>
        <p:spPr bwMode="auto">
          <a:xfrm>
            <a:off x="1016000" y="3494089"/>
            <a:ext cx="2336800"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000000"/>
                </a:solidFill>
                <a:cs typeface="Arial" charset="0"/>
              </a:rPr>
              <a:t>You are what you say you are</a:t>
            </a:r>
            <a:endParaRPr lang="en-US" sz="1700">
              <a:cs typeface="Arial" charset="0"/>
            </a:endParaRPr>
          </a:p>
        </p:txBody>
      </p:sp>
      <p:sp>
        <p:nvSpPr>
          <p:cNvPr id="303115" name="Rectangle 11"/>
          <p:cNvSpPr>
            <a:spLocks noChangeArrowheads="1"/>
          </p:cNvSpPr>
          <p:nvPr/>
        </p:nvSpPr>
        <p:spPr bwMode="auto">
          <a:xfrm>
            <a:off x="1016000" y="4498976"/>
            <a:ext cx="2336800"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000000"/>
                </a:solidFill>
                <a:cs typeface="Arial" charset="0"/>
              </a:rPr>
              <a:t>You are what you do</a:t>
            </a:r>
            <a:endParaRPr lang="en-US" sz="1700">
              <a:cs typeface="Arial" charset="0"/>
            </a:endParaRPr>
          </a:p>
        </p:txBody>
      </p:sp>
      <p:sp>
        <p:nvSpPr>
          <p:cNvPr id="303116" name="Rectangle 12"/>
          <p:cNvSpPr>
            <a:spLocks noChangeArrowheads="1"/>
          </p:cNvSpPr>
          <p:nvPr/>
        </p:nvSpPr>
        <p:spPr bwMode="auto">
          <a:xfrm>
            <a:off x="3627967" y="1143000"/>
            <a:ext cx="2254251"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cs typeface="Arial" charset="0"/>
              </a:rPr>
              <a:t>AKA</a:t>
            </a:r>
          </a:p>
        </p:txBody>
      </p:sp>
      <p:sp>
        <p:nvSpPr>
          <p:cNvPr id="303117" name="Rectangle 13"/>
          <p:cNvSpPr>
            <a:spLocks noChangeArrowheads="1"/>
          </p:cNvSpPr>
          <p:nvPr/>
        </p:nvSpPr>
        <p:spPr bwMode="auto">
          <a:xfrm>
            <a:off x="6157385" y="1143000"/>
            <a:ext cx="2254249"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cs typeface="Arial" charset="0"/>
              </a:rPr>
              <a:t>Used by</a:t>
            </a:r>
          </a:p>
        </p:txBody>
      </p:sp>
      <p:sp>
        <p:nvSpPr>
          <p:cNvPr id="303118" name="Rectangle 14"/>
          <p:cNvSpPr>
            <a:spLocks noChangeArrowheads="1"/>
          </p:cNvSpPr>
          <p:nvPr/>
        </p:nvSpPr>
        <p:spPr bwMode="auto">
          <a:xfrm>
            <a:off x="8686800" y="1143000"/>
            <a:ext cx="2254251"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800" b="1">
                <a:cs typeface="Arial" charset="0"/>
              </a:rPr>
              <a:t>Real Consumer</a:t>
            </a:r>
          </a:p>
        </p:txBody>
      </p:sp>
      <p:grpSp>
        <p:nvGrpSpPr>
          <p:cNvPr id="303119" name="Group 15"/>
          <p:cNvGrpSpPr>
            <a:grpSpLocks/>
          </p:cNvGrpSpPr>
          <p:nvPr/>
        </p:nvGrpSpPr>
        <p:grpSpPr bwMode="auto">
          <a:xfrm>
            <a:off x="3627967" y="1485900"/>
            <a:ext cx="7313084" cy="682625"/>
            <a:chOff x="1882" y="1128"/>
            <a:chExt cx="3455" cy="430"/>
          </a:xfrm>
        </p:grpSpPr>
        <p:sp>
          <p:nvSpPr>
            <p:cNvPr id="303120" name="Rectangle 16"/>
            <p:cNvSpPr>
              <a:spLocks noChangeArrowheads="1"/>
            </p:cNvSpPr>
            <p:nvPr/>
          </p:nvSpPr>
          <p:spPr bwMode="auto">
            <a:xfrm>
              <a:off x="1882" y="1128"/>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Demographics / Social class</a:t>
              </a:r>
            </a:p>
          </p:txBody>
        </p:sp>
        <p:sp>
          <p:nvSpPr>
            <p:cNvPr id="303121" name="Rectangle 17"/>
            <p:cNvSpPr>
              <a:spLocks noChangeArrowheads="1"/>
            </p:cNvSpPr>
            <p:nvPr/>
          </p:nvSpPr>
          <p:spPr bwMode="auto">
            <a:xfrm>
              <a:off x="3077" y="1128"/>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Mass market  media buyers</a:t>
              </a:r>
            </a:p>
          </p:txBody>
        </p:sp>
        <p:sp>
          <p:nvSpPr>
            <p:cNvPr id="303122" name="Rectangle 18"/>
            <p:cNvSpPr>
              <a:spLocks noChangeArrowheads="1"/>
            </p:cNvSpPr>
            <p:nvPr/>
          </p:nvSpPr>
          <p:spPr bwMode="auto">
            <a:xfrm>
              <a:off x="4272" y="1128"/>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I spend very differently from my “peer.”</a:t>
              </a:r>
            </a:p>
          </p:txBody>
        </p:sp>
      </p:grpSp>
      <p:grpSp>
        <p:nvGrpSpPr>
          <p:cNvPr id="303123" name="Group 19"/>
          <p:cNvGrpSpPr>
            <a:grpSpLocks/>
          </p:cNvGrpSpPr>
          <p:nvPr/>
        </p:nvGrpSpPr>
        <p:grpSpPr bwMode="auto">
          <a:xfrm>
            <a:off x="3627967" y="2489201"/>
            <a:ext cx="7313084" cy="682625"/>
            <a:chOff x="1882" y="1760"/>
            <a:chExt cx="3455" cy="430"/>
          </a:xfrm>
        </p:grpSpPr>
        <p:sp>
          <p:nvSpPr>
            <p:cNvPr id="303124" name="Rectangle 20"/>
            <p:cNvSpPr>
              <a:spLocks noChangeArrowheads="1"/>
            </p:cNvSpPr>
            <p:nvPr/>
          </p:nvSpPr>
          <p:spPr bwMode="auto">
            <a:xfrm>
              <a:off x="1882" y="1760"/>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Geodemo-</a:t>
              </a:r>
            </a:p>
            <a:p>
              <a:pPr algn="ctr"/>
              <a:r>
                <a:rPr lang="en-US" sz="1700" b="1">
                  <a:solidFill>
                    <a:srgbClr val="6A0056"/>
                  </a:solidFill>
                  <a:cs typeface="Arial" charset="0"/>
                </a:rPr>
                <a:t>graphics</a:t>
              </a:r>
            </a:p>
          </p:txBody>
        </p:sp>
        <p:sp>
          <p:nvSpPr>
            <p:cNvPr id="303125" name="Rectangle 21"/>
            <p:cNvSpPr>
              <a:spLocks noChangeArrowheads="1"/>
            </p:cNvSpPr>
            <p:nvPr/>
          </p:nvSpPr>
          <p:spPr bwMode="auto">
            <a:xfrm>
              <a:off x="3077" y="1760"/>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“Targeted” marketing industry</a:t>
              </a:r>
            </a:p>
          </p:txBody>
        </p:sp>
        <p:sp>
          <p:nvSpPr>
            <p:cNvPr id="303126" name="Rectangle 22"/>
            <p:cNvSpPr>
              <a:spLocks noChangeArrowheads="1"/>
            </p:cNvSpPr>
            <p:nvPr/>
          </p:nvSpPr>
          <p:spPr bwMode="auto">
            <a:xfrm>
              <a:off x="4272" y="1760"/>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I can’t eat at Jane’s house:</a:t>
              </a:r>
            </a:p>
            <a:p>
              <a:pPr algn="ctr"/>
              <a:r>
                <a:rPr lang="en-US" sz="1700" b="1">
                  <a:solidFill>
                    <a:srgbClr val="6A0056"/>
                  </a:solidFill>
                  <a:cs typeface="Arial" charset="0"/>
                </a:rPr>
                <a:t>No organics!</a:t>
              </a:r>
            </a:p>
          </p:txBody>
        </p:sp>
      </p:grpSp>
      <p:grpSp>
        <p:nvGrpSpPr>
          <p:cNvPr id="303127" name="Group 23"/>
          <p:cNvGrpSpPr>
            <a:grpSpLocks/>
          </p:cNvGrpSpPr>
          <p:nvPr/>
        </p:nvGrpSpPr>
        <p:grpSpPr bwMode="auto">
          <a:xfrm>
            <a:off x="3627967" y="3494088"/>
            <a:ext cx="7313084" cy="682625"/>
            <a:chOff x="1882" y="2393"/>
            <a:chExt cx="3455" cy="430"/>
          </a:xfrm>
        </p:grpSpPr>
        <p:sp>
          <p:nvSpPr>
            <p:cNvPr id="303128" name="Rectangle 24"/>
            <p:cNvSpPr>
              <a:spLocks noChangeArrowheads="1"/>
            </p:cNvSpPr>
            <p:nvPr/>
          </p:nvSpPr>
          <p:spPr bwMode="auto">
            <a:xfrm>
              <a:off x="1882" y="2393"/>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Lifestyle questionnaires</a:t>
              </a:r>
            </a:p>
          </p:txBody>
        </p:sp>
        <p:sp>
          <p:nvSpPr>
            <p:cNvPr id="303129" name="Rectangle 25"/>
            <p:cNvSpPr>
              <a:spLocks noChangeArrowheads="1"/>
            </p:cNvSpPr>
            <p:nvPr/>
          </p:nvSpPr>
          <p:spPr bwMode="auto">
            <a:xfrm>
              <a:off x="3077" y="2393"/>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Many CPGs and research firms</a:t>
              </a:r>
            </a:p>
          </p:txBody>
        </p:sp>
        <p:sp>
          <p:nvSpPr>
            <p:cNvPr id="303130" name="Rectangle 26"/>
            <p:cNvSpPr>
              <a:spLocks noChangeArrowheads="1"/>
            </p:cNvSpPr>
            <p:nvPr/>
          </p:nvSpPr>
          <p:spPr bwMode="auto">
            <a:xfrm>
              <a:off x="4272" y="2393"/>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I try to tell the truth … as best I recall it.</a:t>
              </a:r>
            </a:p>
          </p:txBody>
        </p:sp>
      </p:grpSp>
      <p:grpSp>
        <p:nvGrpSpPr>
          <p:cNvPr id="303131" name="Group 27"/>
          <p:cNvGrpSpPr>
            <a:grpSpLocks/>
          </p:cNvGrpSpPr>
          <p:nvPr/>
        </p:nvGrpSpPr>
        <p:grpSpPr bwMode="auto">
          <a:xfrm>
            <a:off x="3627967" y="4498976"/>
            <a:ext cx="7313084" cy="682625"/>
            <a:chOff x="1882" y="3026"/>
            <a:chExt cx="3455" cy="430"/>
          </a:xfrm>
        </p:grpSpPr>
        <p:sp>
          <p:nvSpPr>
            <p:cNvPr id="303132" name="Rectangle 28"/>
            <p:cNvSpPr>
              <a:spLocks noChangeArrowheads="1"/>
            </p:cNvSpPr>
            <p:nvPr/>
          </p:nvSpPr>
          <p:spPr bwMode="auto">
            <a:xfrm>
              <a:off x="1882" y="3026"/>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Behavior-based targeting</a:t>
              </a:r>
            </a:p>
          </p:txBody>
        </p:sp>
        <p:sp>
          <p:nvSpPr>
            <p:cNvPr id="303133" name="Rectangle 29"/>
            <p:cNvSpPr>
              <a:spLocks noChangeArrowheads="1"/>
            </p:cNvSpPr>
            <p:nvPr/>
          </p:nvSpPr>
          <p:spPr bwMode="auto">
            <a:xfrm>
              <a:off x="3077" y="3026"/>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Some leading retailers and CPGs</a:t>
              </a:r>
            </a:p>
          </p:txBody>
        </p:sp>
        <p:sp>
          <p:nvSpPr>
            <p:cNvPr id="303134" name="Rectangle 30"/>
            <p:cNvSpPr>
              <a:spLocks noChangeArrowheads="1"/>
            </p:cNvSpPr>
            <p:nvPr/>
          </p:nvSpPr>
          <p:spPr bwMode="auto">
            <a:xfrm>
              <a:off x="4272" y="3026"/>
              <a:ext cx="1065"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a:r>
                <a:rPr lang="en-US" sz="1700" b="1">
                  <a:solidFill>
                    <a:srgbClr val="6A0056"/>
                  </a:solidFill>
                  <a:cs typeface="Arial" charset="0"/>
                </a:rPr>
                <a:t>OK … now you’ve got me!</a:t>
              </a:r>
            </a:p>
          </p:txBody>
        </p:sp>
      </p:grpSp>
      <p:sp>
        <p:nvSpPr>
          <p:cNvPr id="303135" name="Text Box 31"/>
          <p:cNvSpPr txBox="1">
            <a:spLocks noChangeArrowheads="1"/>
          </p:cNvSpPr>
          <p:nvPr/>
        </p:nvSpPr>
        <p:spPr bwMode="auto">
          <a:xfrm>
            <a:off x="508000" y="5461001"/>
            <a:ext cx="11480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2000"/>
              <a:t>To deliver on this, we look at billions of transactions from 200 million households worldwide…something no one else can do</a:t>
            </a:r>
          </a:p>
        </p:txBody>
      </p:sp>
    </p:spTree>
    <p:extLst>
      <p:ext uri="{BB962C8B-B14F-4D97-AF65-F5344CB8AC3E}">
        <p14:creationId xmlns:p14="http://schemas.microsoft.com/office/powerpoint/2010/main" val="306096391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a:xfrm>
            <a:off x="508000" y="58738"/>
            <a:ext cx="11684000" cy="474662"/>
          </a:xfrm>
        </p:spPr>
        <p:txBody>
          <a:bodyPr>
            <a:normAutofit fontScale="90000"/>
          </a:bodyPr>
          <a:lstStyle/>
          <a:p>
            <a:pPr defTabSz="1001713"/>
            <a:r>
              <a:rPr lang="en-GB" b="0">
                <a:solidFill>
                  <a:schemeClr val="tx1"/>
                </a:solidFill>
              </a:rPr>
              <a:t>Each consumer’s DNA is different</a:t>
            </a:r>
          </a:p>
        </p:txBody>
      </p:sp>
      <p:sp>
        <p:nvSpPr>
          <p:cNvPr id="304131" name="Rectangle 3"/>
          <p:cNvSpPr>
            <a:spLocks noGrp="1" noChangeArrowheads="1"/>
          </p:cNvSpPr>
          <p:nvPr>
            <p:ph type="body" sz="half" idx="1"/>
          </p:nvPr>
        </p:nvSpPr>
        <p:spPr>
          <a:xfrm>
            <a:off x="508000" y="990600"/>
            <a:ext cx="11480800" cy="914400"/>
          </a:xfrm>
        </p:spPr>
        <p:txBody>
          <a:bodyPr>
            <a:normAutofit lnSpcReduction="10000"/>
          </a:bodyPr>
          <a:lstStyle/>
          <a:p>
            <a:pPr marL="342900" indent="-342900" defTabSz="1001713"/>
            <a:r>
              <a:rPr lang="en-GB" sz="1600"/>
              <a:t>Each dimension describes a particular element of a customer’s needs and wants</a:t>
            </a:r>
          </a:p>
          <a:p>
            <a:pPr marL="342900" indent="-342900" defTabSz="1001713"/>
            <a:r>
              <a:rPr lang="en-GB" sz="1600"/>
              <a:t>Each customer has a different degree of involvement with each of these dimensions – which we capture with a dimension score</a:t>
            </a:r>
          </a:p>
        </p:txBody>
      </p:sp>
      <p:pic>
        <p:nvPicPr>
          <p:cNvPr id="304132" name="Picture 4"/>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1828800" y="1905001"/>
            <a:ext cx="8534400" cy="3662363"/>
          </a:xfrm>
          <a:noFill/>
          <a:ln/>
        </p:spPr>
      </p:pic>
      <p:sp>
        <p:nvSpPr>
          <p:cNvPr id="304133" name="Rectangle 5"/>
          <p:cNvSpPr>
            <a:spLocks noChangeArrowheads="1"/>
          </p:cNvSpPr>
          <p:nvPr/>
        </p:nvSpPr>
        <p:spPr bwMode="auto">
          <a:xfrm>
            <a:off x="0" y="5638800"/>
            <a:ext cx="1219200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defTabSz="1001713">
              <a:spcBef>
                <a:spcPct val="20000"/>
              </a:spcBef>
              <a:buFont typeface="Arial" charset="0"/>
              <a:buNone/>
            </a:pPr>
            <a:r>
              <a:rPr lang="en-GB" sz="1200"/>
              <a:t>Dimension examples: High price, Low price, Asian, Baby, Big Box, Bulk, Canned, Cat, Dog, Diet, Elderly, Ethnic, Fresh, Frozen, Gourmet, Healthy, Hispanic, Home Baking, Home Cooking, Kosher, Low Carb, Meat, No time, Organic, Snacking</a:t>
            </a:r>
          </a:p>
        </p:txBody>
      </p:sp>
    </p:spTree>
    <p:extLst>
      <p:ext uri="{BB962C8B-B14F-4D97-AF65-F5344CB8AC3E}">
        <p14:creationId xmlns:p14="http://schemas.microsoft.com/office/powerpoint/2010/main" val="241917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6178" name="Text Box 2"/>
          <p:cNvSpPr txBox="1">
            <a:spLocks noChangeArrowheads="1"/>
          </p:cNvSpPr>
          <p:nvPr/>
        </p:nvSpPr>
        <p:spPr bwMode="auto">
          <a:xfrm>
            <a:off x="122768" y="3005834"/>
            <a:ext cx="11434233" cy="330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29783" dir="1514402" algn="ctr" rotWithShape="0">
                    <a:schemeClr val="tx1">
                      <a:alpha val="74998"/>
                    </a:schemeClr>
                  </a:outerShdw>
                </a:effectLst>
              </a14:hiddenEffects>
            </a:ext>
          </a:extLst>
        </p:spPr>
        <p:txBody>
          <a:bodyPr lIns="83363" tIns="41681" rIns="83363" bIns="41681" anchor="ctr">
            <a:spAutoFit/>
          </a:bodyPr>
          <a:lstStyle>
            <a:lvl1pPr indent="242888" defTabSz="835025">
              <a:defRPr>
                <a:solidFill>
                  <a:schemeClr val="tx1"/>
                </a:solidFill>
                <a:latin typeface="Arial" charset="0"/>
                <a:ea typeface="ＭＳ Ｐゴシック" charset="0"/>
              </a:defRPr>
            </a:lvl1pPr>
            <a:lvl2pPr marL="417513" defTabSz="835025">
              <a:defRPr>
                <a:solidFill>
                  <a:schemeClr val="tx1"/>
                </a:solidFill>
                <a:latin typeface="Arial" charset="0"/>
                <a:ea typeface="ＭＳ Ｐゴシック" charset="0"/>
              </a:defRPr>
            </a:lvl2pPr>
            <a:lvl3pPr marL="835025" defTabSz="835025">
              <a:defRPr>
                <a:solidFill>
                  <a:schemeClr val="tx1"/>
                </a:solidFill>
                <a:latin typeface="Arial" charset="0"/>
                <a:ea typeface="ＭＳ Ｐゴシック" charset="0"/>
              </a:defRPr>
            </a:lvl3pPr>
            <a:lvl4pPr marL="1252538" defTabSz="835025">
              <a:defRPr>
                <a:solidFill>
                  <a:schemeClr val="tx1"/>
                </a:solidFill>
                <a:latin typeface="Arial" charset="0"/>
                <a:ea typeface="ＭＳ Ｐゴシック" charset="0"/>
              </a:defRPr>
            </a:lvl4pPr>
            <a:lvl5pPr marL="1668463" defTabSz="835025">
              <a:defRPr>
                <a:solidFill>
                  <a:schemeClr val="tx1"/>
                </a:solidFill>
                <a:latin typeface="Arial" charset="0"/>
                <a:ea typeface="ＭＳ Ｐゴシック" charset="0"/>
              </a:defRPr>
            </a:lvl5pPr>
            <a:lvl6pPr marL="2125663" defTabSz="835025" fontAlgn="base">
              <a:spcBef>
                <a:spcPct val="0"/>
              </a:spcBef>
              <a:spcAft>
                <a:spcPct val="0"/>
              </a:spcAft>
              <a:defRPr>
                <a:solidFill>
                  <a:schemeClr val="tx1"/>
                </a:solidFill>
                <a:latin typeface="Arial" charset="0"/>
                <a:ea typeface="ＭＳ Ｐゴシック" charset="0"/>
              </a:defRPr>
            </a:lvl6pPr>
            <a:lvl7pPr marL="2582863" defTabSz="835025" fontAlgn="base">
              <a:spcBef>
                <a:spcPct val="0"/>
              </a:spcBef>
              <a:spcAft>
                <a:spcPct val="0"/>
              </a:spcAft>
              <a:defRPr>
                <a:solidFill>
                  <a:schemeClr val="tx1"/>
                </a:solidFill>
                <a:latin typeface="Arial" charset="0"/>
                <a:ea typeface="ＭＳ Ｐゴシック" charset="0"/>
              </a:defRPr>
            </a:lvl7pPr>
            <a:lvl8pPr marL="3040063" defTabSz="835025" fontAlgn="base">
              <a:spcBef>
                <a:spcPct val="0"/>
              </a:spcBef>
              <a:spcAft>
                <a:spcPct val="0"/>
              </a:spcAft>
              <a:defRPr>
                <a:solidFill>
                  <a:schemeClr val="tx1"/>
                </a:solidFill>
                <a:latin typeface="Arial" charset="0"/>
                <a:ea typeface="ＭＳ Ｐゴシック" charset="0"/>
              </a:defRPr>
            </a:lvl8pPr>
            <a:lvl9pPr marL="3497263" defTabSz="835025" fontAlgn="base">
              <a:spcBef>
                <a:spcPct val="0"/>
              </a:spcBef>
              <a:spcAft>
                <a:spcPct val="0"/>
              </a:spcAft>
              <a:defRPr>
                <a:solidFill>
                  <a:schemeClr val="tx1"/>
                </a:solidFill>
                <a:latin typeface="Arial" charset="0"/>
                <a:ea typeface="ＭＳ Ｐゴシック" charset="0"/>
              </a:defRPr>
            </a:lvl9pPr>
          </a:lstStyle>
          <a:p>
            <a:pPr eaLnBrk="0" hangingPunct="0">
              <a:spcBef>
                <a:spcPct val="30000"/>
              </a:spcBef>
            </a:pPr>
            <a:endParaRPr lang="sv-SE" sz="1600" b="1">
              <a:solidFill>
                <a:schemeClr val="bg1"/>
              </a:solidFill>
            </a:endParaRPr>
          </a:p>
        </p:txBody>
      </p:sp>
      <p:sp>
        <p:nvSpPr>
          <p:cNvPr id="306179" name="Rectangle 3"/>
          <p:cNvSpPr>
            <a:spLocks noChangeArrowheads="1"/>
          </p:cNvSpPr>
          <p:nvPr/>
        </p:nvSpPr>
        <p:spPr bwMode="auto">
          <a:xfrm>
            <a:off x="508000" y="217488"/>
            <a:ext cx="11480800" cy="773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98" tIns="45650" rIns="91298" bIns="45650"/>
          <a:lstStyle/>
          <a:p>
            <a:pPr>
              <a:lnSpc>
                <a:spcPct val="80000"/>
              </a:lnSpc>
            </a:pPr>
            <a:r>
              <a:rPr lang="en-GB" sz="2800">
                <a:solidFill>
                  <a:schemeClr val="tx2"/>
                </a:solidFill>
              </a:rPr>
              <a:t>When you understand what your shopper is doing and why, it is much easier to connect</a:t>
            </a:r>
            <a:endParaRPr lang="en-US" sz="2800">
              <a:solidFill>
                <a:schemeClr val="tx2"/>
              </a:solidFill>
            </a:endParaRPr>
          </a:p>
        </p:txBody>
      </p:sp>
      <p:sp>
        <p:nvSpPr>
          <p:cNvPr id="306180" name="Rectangle 4"/>
          <p:cNvSpPr>
            <a:spLocks noChangeArrowheads="1"/>
          </p:cNvSpPr>
          <p:nvPr/>
        </p:nvSpPr>
        <p:spPr bwMode="auto">
          <a:xfrm>
            <a:off x="402167" y="5373688"/>
            <a:ext cx="11491384" cy="622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298" tIns="45650" rIns="91298" bIns="45650"/>
          <a:lstStyle/>
          <a:p>
            <a:pPr algn="ctr">
              <a:lnSpc>
                <a:spcPct val="80000"/>
              </a:lnSpc>
            </a:pPr>
            <a:r>
              <a:rPr lang="en-GB" sz="2400" b="1" dirty="0">
                <a:solidFill>
                  <a:schemeClr val="tx2"/>
                </a:solidFill>
              </a:rPr>
              <a:t>I know 50m+ people as well as I know her</a:t>
            </a:r>
            <a:endParaRPr lang="en-US" sz="2400" b="1" dirty="0">
              <a:solidFill>
                <a:schemeClr val="tx2"/>
              </a:solidFill>
            </a:endParaRPr>
          </a:p>
        </p:txBody>
      </p:sp>
      <p:sp>
        <p:nvSpPr>
          <p:cNvPr id="306181" name="Rectangle 5"/>
          <p:cNvSpPr>
            <a:spLocks noChangeArrowheads="1"/>
          </p:cNvSpPr>
          <p:nvPr/>
        </p:nvSpPr>
        <p:spPr bwMode="auto">
          <a:xfrm>
            <a:off x="5270500" y="1924050"/>
            <a:ext cx="6546851" cy="31619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rgbClr val="FF00FF"/>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83363" tIns="41681" rIns="83363" bIns="41681">
            <a:spAutoFit/>
          </a:bodyPr>
          <a:lstStyle/>
          <a:p>
            <a:pPr marL="246063" indent="-246063" defTabSz="835025" eaLnBrk="0" hangingPunct="0"/>
            <a:r>
              <a:rPr lang="en-GB" sz="2000"/>
              <a:t>…a busy young lady</a:t>
            </a:r>
          </a:p>
          <a:p>
            <a:pPr marL="246063" indent="-246063" defTabSz="835025" eaLnBrk="0" hangingPunct="0"/>
            <a:r>
              <a:rPr lang="en-GB" sz="2000"/>
              <a:t>…looks after her health</a:t>
            </a:r>
          </a:p>
          <a:p>
            <a:pPr marL="246063" indent="-246063" defTabSz="835025" eaLnBrk="0" hangingPunct="0"/>
            <a:r>
              <a:rPr lang="en-GB" sz="2000"/>
              <a:t>…loves fresh produce</a:t>
            </a:r>
          </a:p>
          <a:p>
            <a:pPr marL="246063" indent="-246063" defTabSz="835025" eaLnBrk="0" hangingPunct="0"/>
            <a:r>
              <a:rPr lang="en-GB" sz="2000"/>
              <a:t>…shops on Saturday mornings</a:t>
            </a:r>
          </a:p>
          <a:p>
            <a:pPr marL="246063" indent="-246063" defTabSz="835025" eaLnBrk="0" hangingPunct="0"/>
            <a:r>
              <a:rPr lang="en-GB" sz="2000"/>
              <a:t>…reads People Magazine</a:t>
            </a:r>
          </a:p>
          <a:p>
            <a:pPr marL="246063" indent="-246063" defTabSz="835025" eaLnBrk="0" hangingPunct="0"/>
            <a:r>
              <a:rPr lang="en-GB" sz="2000"/>
              <a:t>…has a cat </a:t>
            </a:r>
          </a:p>
          <a:p>
            <a:pPr marL="246063" indent="-246063" defTabSz="835025" eaLnBrk="0" hangingPunct="0"/>
            <a:r>
              <a:rPr lang="en-GB" sz="2000"/>
              <a:t>…doesn</a:t>
            </a:r>
            <a:r>
              <a:rPr lang="ja-JP" altLang="en-GB" sz="2000"/>
              <a:t>’</a:t>
            </a:r>
            <a:r>
              <a:rPr lang="en-GB" sz="2000"/>
              <a:t>t particularly care about price</a:t>
            </a:r>
          </a:p>
          <a:p>
            <a:pPr marL="246063" indent="-246063" defTabSz="835025" eaLnBrk="0" hangingPunct="0"/>
            <a:r>
              <a:rPr lang="en-GB" sz="2000"/>
              <a:t>…but does look out for promotions</a:t>
            </a:r>
          </a:p>
          <a:p>
            <a:pPr marL="246063" indent="-246063" defTabSz="835025" eaLnBrk="0" hangingPunct="0"/>
            <a:r>
              <a:rPr lang="en-GB" sz="2000"/>
              <a:t>…pays by credit card</a:t>
            </a:r>
          </a:p>
          <a:p>
            <a:pPr marL="246063" indent="-246063" defTabSz="835025" eaLnBrk="0" hangingPunct="0"/>
            <a:r>
              <a:rPr lang="en-GB" sz="2000"/>
              <a:t>…only occasionally uses self-scanning</a:t>
            </a:r>
          </a:p>
        </p:txBody>
      </p:sp>
      <p:sp>
        <p:nvSpPr>
          <p:cNvPr id="306182" name="Rectangle 6"/>
          <p:cNvSpPr>
            <a:spLocks noChangeArrowheads="1"/>
          </p:cNvSpPr>
          <p:nvPr/>
        </p:nvSpPr>
        <p:spPr bwMode="auto">
          <a:xfrm>
            <a:off x="5071534" y="1519238"/>
            <a:ext cx="3696419" cy="430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316" tIns="45657" rIns="91316" bIns="45657">
            <a:spAutoFit/>
          </a:bodyPr>
          <a:lstStyle/>
          <a:p>
            <a:r>
              <a:rPr lang="en-GB" sz="2200" u="sng">
                <a:solidFill>
                  <a:schemeClr val="folHlink"/>
                </a:solidFill>
                <a:cs typeface="Arial" charset="0"/>
              </a:rPr>
              <a:t>This is a friend I know, she is….</a:t>
            </a:r>
            <a:endParaRPr lang="en-US" sz="2200" u="sng">
              <a:solidFill>
                <a:schemeClr val="folHlink"/>
              </a:solidFill>
              <a:cs typeface="Arial" charset="0"/>
            </a:endParaRPr>
          </a:p>
        </p:txBody>
      </p:sp>
      <p:pic>
        <p:nvPicPr>
          <p:cNvPr id="306183" name="Picture 7">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2133601"/>
            <a:ext cx="4351867" cy="2582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06184" name="Rectangle 8"/>
          <p:cNvSpPr>
            <a:spLocks noChangeArrowheads="1"/>
          </p:cNvSpPr>
          <p:nvPr/>
        </p:nvSpPr>
        <p:spPr bwMode="auto">
          <a:xfrm>
            <a:off x="294218" y="2017197"/>
            <a:ext cx="184666" cy="36933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342338256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D627-426D-4155-82A3-240483BF78C4}"/>
              </a:ext>
            </a:extLst>
          </p:cNvPr>
          <p:cNvSpPr>
            <a:spLocks noGrp="1"/>
          </p:cNvSpPr>
          <p:nvPr>
            <p:ph type="title"/>
          </p:nvPr>
        </p:nvSpPr>
        <p:spPr/>
        <p:txBody>
          <a:bodyPr/>
          <a:lstStyle/>
          <a:p>
            <a:r>
              <a:rPr lang="en-US" dirty="0"/>
              <a:t>2 Groups of People – Toy Buys</a:t>
            </a:r>
          </a:p>
        </p:txBody>
      </p:sp>
      <p:pic>
        <p:nvPicPr>
          <p:cNvPr id="3074" name="Picture 2" descr="A bimodal distribution">
            <a:extLst>
              <a:ext uri="{FF2B5EF4-FFF2-40B4-BE49-F238E27FC236}">
                <a16:creationId xmlns:a16="http://schemas.microsoft.com/office/drawing/2014/main" id="{6A8A5281-5136-4A77-AD61-97AB587166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1" y="1975164"/>
            <a:ext cx="7985759" cy="42718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8397C6-9EFD-4949-A371-F35C82639CC7}"/>
              </a:ext>
            </a:extLst>
          </p:cNvPr>
          <p:cNvSpPr/>
          <p:nvPr/>
        </p:nvSpPr>
        <p:spPr>
          <a:xfrm>
            <a:off x="3059083" y="6531464"/>
            <a:ext cx="9132917" cy="369332"/>
          </a:xfrm>
          <a:prstGeom prst="rect">
            <a:avLst/>
          </a:prstGeom>
        </p:spPr>
        <p:txBody>
          <a:bodyPr wrap="square">
            <a:spAutoFit/>
          </a:bodyPr>
          <a:lstStyle/>
          <a:p>
            <a:r>
              <a:rPr lang="en-US" dirty="0"/>
              <a:t>Source: https://boraberan.wordpress.com/2016/07/19/understanding-clustering-in-tableau-10/</a:t>
            </a:r>
          </a:p>
        </p:txBody>
      </p:sp>
    </p:spTree>
    <p:extLst>
      <p:ext uri="{BB962C8B-B14F-4D97-AF65-F5344CB8AC3E}">
        <p14:creationId xmlns:p14="http://schemas.microsoft.com/office/powerpoint/2010/main" val="2056345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D627-426D-4155-82A3-240483BF78C4}"/>
              </a:ext>
            </a:extLst>
          </p:cNvPr>
          <p:cNvSpPr>
            <a:spLocks noGrp="1"/>
          </p:cNvSpPr>
          <p:nvPr>
            <p:ph type="title"/>
          </p:nvPr>
        </p:nvSpPr>
        <p:spPr>
          <a:xfrm>
            <a:off x="218661" y="145960"/>
            <a:ext cx="4114800" cy="3332735"/>
          </a:xfrm>
        </p:spPr>
        <p:txBody>
          <a:bodyPr>
            <a:normAutofit/>
          </a:bodyPr>
          <a:lstStyle/>
          <a:p>
            <a:pPr algn="ctr"/>
            <a:r>
              <a:rPr lang="en-US" sz="3600" dirty="0"/>
              <a:t>2 Groups of People</a:t>
            </a:r>
            <a:br>
              <a:rPr lang="en-US" sz="3600" dirty="0"/>
            </a:br>
            <a:r>
              <a:rPr lang="en-US" sz="3600" dirty="0"/>
              <a:t>Toy Buys</a:t>
            </a:r>
          </a:p>
        </p:txBody>
      </p:sp>
      <p:sp>
        <p:nvSpPr>
          <p:cNvPr id="4" name="Rectangle 3">
            <a:extLst>
              <a:ext uri="{FF2B5EF4-FFF2-40B4-BE49-F238E27FC236}">
                <a16:creationId xmlns:a16="http://schemas.microsoft.com/office/drawing/2014/main" id="{6C8397C6-9EFD-4949-A371-F35C82639CC7}"/>
              </a:ext>
            </a:extLst>
          </p:cNvPr>
          <p:cNvSpPr/>
          <p:nvPr/>
        </p:nvSpPr>
        <p:spPr>
          <a:xfrm>
            <a:off x="3059083" y="6531464"/>
            <a:ext cx="9132917" cy="369332"/>
          </a:xfrm>
          <a:prstGeom prst="rect">
            <a:avLst/>
          </a:prstGeom>
        </p:spPr>
        <p:txBody>
          <a:bodyPr wrap="square">
            <a:spAutoFit/>
          </a:bodyPr>
          <a:lstStyle/>
          <a:p>
            <a:r>
              <a:rPr lang="en-US" dirty="0"/>
              <a:t>Source: https://boraberan.wordpress.com/2016/07/19/understanding-clustering-in-tableau-10/</a:t>
            </a:r>
          </a:p>
        </p:txBody>
      </p:sp>
      <p:pic>
        <p:nvPicPr>
          <p:cNvPr id="6" name="Content Placeholder 5">
            <a:extLst>
              <a:ext uri="{FF2B5EF4-FFF2-40B4-BE49-F238E27FC236}">
                <a16:creationId xmlns:a16="http://schemas.microsoft.com/office/drawing/2014/main" id="{AF514FC8-635E-4536-BBDD-158AD26DECA3}"/>
              </a:ext>
            </a:extLst>
          </p:cNvPr>
          <p:cNvPicPr>
            <a:picLocks noGrp="1" noChangeAspect="1"/>
          </p:cNvPicPr>
          <p:nvPr>
            <p:ph idx="1"/>
          </p:nvPr>
        </p:nvPicPr>
        <p:blipFill>
          <a:blip r:embed="rId3"/>
          <a:stretch>
            <a:fillRect/>
          </a:stretch>
        </p:blipFill>
        <p:spPr>
          <a:xfrm>
            <a:off x="5341246" y="474199"/>
            <a:ext cx="6453188" cy="6008992"/>
          </a:xfrm>
          <a:prstGeom prst="rect">
            <a:avLst/>
          </a:prstGeom>
        </p:spPr>
      </p:pic>
    </p:spTree>
    <p:extLst>
      <p:ext uri="{BB962C8B-B14F-4D97-AF65-F5344CB8AC3E}">
        <p14:creationId xmlns:p14="http://schemas.microsoft.com/office/powerpoint/2010/main" val="1871827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Preferences</a:t>
            </a:r>
          </a:p>
        </p:txBody>
      </p:sp>
      <p:graphicFrame>
        <p:nvGraphicFramePr>
          <p:cNvPr id="5" name="Content Placeholder 4"/>
          <p:cNvGraphicFramePr>
            <a:graphicFrameLocks noGrp="1"/>
          </p:cNvGraphicFramePr>
          <p:nvPr>
            <p:ph sz="half" idx="1"/>
            <p:extLst/>
          </p:nvPr>
        </p:nvGraphicFramePr>
        <p:xfrm>
          <a:off x="1752600" y="1825625"/>
          <a:ext cx="3201638" cy="4079240"/>
        </p:xfrm>
        <a:graphic>
          <a:graphicData uri="http://schemas.openxmlformats.org/drawingml/2006/table">
            <a:tbl>
              <a:tblPr firstRow="1" bandRow="1">
                <a:tableStyleId>{5C22544A-7EE6-4342-B048-85BDC9FD1C3A}</a:tableStyleId>
              </a:tblPr>
              <a:tblGrid>
                <a:gridCol w="1146492">
                  <a:extLst>
                    <a:ext uri="{9D8B030D-6E8A-4147-A177-3AD203B41FA5}">
                      <a16:colId xmlns:a16="http://schemas.microsoft.com/office/drawing/2014/main" val="20000"/>
                    </a:ext>
                  </a:extLst>
                </a:gridCol>
                <a:gridCol w="1060459">
                  <a:extLst>
                    <a:ext uri="{9D8B030D-6E8A-4147-A177-3AD203B41FA5}">
                      <a16:colId xmlns:a16="http://schemas.microsoft.com/office/drawing/2014/main" val="20001"/>
                    </a:ext>
                  </a:extLst>
                </a:gridCol>
                <a:gridCol w="994687">
                  <a:extLst>
                    <a:ext uri="{9D8B030D-6E8A-4147-A177-3AD203B41FA5}">
                      <a16:colId xmlns:a16="http://schemas.microsoft.com/office/drawing/2014/main" val="20002"/>
                    </a:ext>
                  </a:extLst>
                </a:gridCol>
              </a:tblGrid>
              <a:tr h="370840">
                <a:tc>
                  <a:txBody>
                    <a:bodyPr/>
                    <a:lstStyle/>
                    <a:p>
                      <a:pPr algn="ctr"/>
                      <a:r>
                        <a:rPr lang="en-US" dirty="0"/>
                        <a:t>Customer</a:t>
                      </a:r>
                    </a:p>
                  </a:txBody>
                  <a:tcPr/>
                </a:tc>
                <a:tc>
                  <a:txBody>
                    <a:bodyPr/>
                    <a:lstStyle/>
                    <a:p>
                      <a:pPr algn="ctr"/>
                      <a:r>
                        <a:rPr lang="en-US" dirty="0"/>
                        <a:t>Design</a:t>
                      </a:r>
                    </a:p>
                  </a:txBody>
                  <a:tcPr/>
                </a:tc>
                <a:tc>
                  <a:txBody>
                    <a:bodyPr/>
                    <a:lstStyle/>
                    <a:p>
                      <a:pPr algn="ctr"/>
                      <a:r>
                        <a:rPr lang="en-US" dirty="0"/>
                        <a:t>Speed</a:t>
                      </a:r>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10001"/>
                  </a:ext>
                </a:extLst>
              </a:tr>
              <a:tr h="370840">
                <a:tc>
                  <a:txBody>
                    <a:bodyPr/>
                    <a:lstStyle/>
                    <a:p>
                      <a:pPr algn="ctr"/>
                      <a:r>
                        <a:rPr lang="en-US" dirty="0"/>
                        <a:t>2</a:t>
                      </a:r>
                    </a:p>
                  </a:txBody>
                  <a:tcPr/>
                </a:tc>
                <a:tc>
                  <a:txBody>
                    <a:bodyPr/>
                    <a:lstStyle/>
                    <a:p>
                      <a:pPr algn="ctr"/>
                      <a:r>
                        <a:rPr lang="en-US" dirty="0"/>
                        <a:t>7</a:t>
                      </a:r>
                    </a:p>
                  </a:txBody>
                  <a:tcPr/>
                </a:tc>
                <a:tc>
                  <a:txBody>
                    <a:bodyPr/>
                    <a:lstStyle/>
                    <a:p>
                      <a:pPr algn="ctr"/>
                      <a:r>
                        <a:rPr lang="en-US" dirty="0"/>
                        <a:t>3</a:t>
                      </a:r>
                    </a:p>
                  </a:txBody>
                  <a:tcPr/>
                </a:tc>
                <a:extLst>
                  <a:ext uri="{0D108BD9-81ED-4DB2-BD59-A6C34878D82A}">
                    <a16:rowId xmlns:a16="http://schemas.microsoft.com/office/drawing/2014/main" val="10002"/>
                  </a:ext>
                </a:extLst>
              </a:tr>
              <a:tr h="370840">
                <a:tc>
                  <a:txBody>
                    <a:bodyPr/>
                    <a:lstStyle/>
                    <a:p>
                      <a:pPr algn="ctr"/>
                      <a:r>
                        <a:rPr lang="en-US" dirty="0"/>
                        <a:t>3</a:t>
                      </a:r>
                    </a:p>
                  </a:txBody>
                  <a:tcPr/>
                </a:tc>
                <a:tc>
                  <a:txBody>
                    <a:bodyPr/>
                    <a:lstStyle/>
                    <a:p>
                      <a:pPr algn="ctr"/>
                      <a:r>
                        <a:rPr lang="en-US" dirty="0"/>
                        <a:t>4</a:t>
                      </a:r>
                    </a:p>
                  </a:txBody>
                  <a:tcPr/>
                </a:tc>
                <a:tc>
                  <a:txBody>
                    <a:bodyPr/>
                    <a:lstStyle/>
                    <a:p>
                      <a:pPr algn="ctr"/>
                      <a:r>
                        <a:rPr lang="en-US" dirty="0"/>
                        <a:t>4</a:t>
                      </a:r>
                    </a:p>
                  </a:txBody>
                  <a:tcPr/>
                </a:tc>
                <a:extLst>
                  <a:ext uri="{0D108BD9-81ED-4DB2-BD59-A6C34878D82A}">
                    <a16:rowId xmlns:a16="http://schemas.microsoft.com/office/drawing/2014/main" val="10003"/>
                  </a:ext>
                </a:extLst>
              </a:tr>
              <a:tr h="370840">
                <a:tc>
                  <a:txBody>
                    <a:bodyPr/>
                    <a:lstStyle/>
                    <a:p>
                      <a:pPr algn="ctr"/>
                      <a:r>
                        <a:rPr lang="en-US" dirty="0"/>
                        <a:t>4</a:t>
                      </a:r>
                    </a:p>
                  </a:txBody>
                  <a:tcPr/>
                </a:tc>
                <a:tc>
                  <a:txBody>
                    <a:bodyPr/>
                    <a:lstStyle/>
                    <a:p>
                      <a:pPr algn="ctr"/>
                      <a:r>
                        <a:rPr lang="en-US" dirty="0"/>
                        <a:t>7</a:t>
                      </a:r>
                    </a:p>
                  </a:txBody>
                  <a:tcPr/>
                </a:tc>
                <a:tc>
                  <a:txBody>
                    <a:bodyPr/>
                    <a:lstStyle/>
                    <a:p>
                      <a:pPr algn="ctr"/>
                      <a:r>
                        <a:rPr lang="en-US" dirty="0"/>
                        <a:t>4</a:t>
                      </a:r>
                    </a:p>
                  </a:txBody>
                  <a:tcPr/>
                </a:tc>
                <a:extLst>
                  <a:ext uri="{0D108BD9-81ED-4DB2-BD59-A6C34878D82A}">
                    <a16:rowId xmlns:a16="http://schemas.microsoft.com/office/drawing/2014/main" val="10004"/>
                  </a:ext>
                </a:extLst>
              </a:tr>
              <a:tr h="370840">
                <a:tc>
                  <a:txBody>
                    <a:bodyPr/>
                    <a:lstStyle/>
                    <a:p>
                      <a:pPr algn="ctr"/>
                      <a:r>
                        <a:rPr lang="en-US" dirty="0"/>
                        <a:t>5</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0005"/>
                  </a:ext>
                </a:extLst>
              </a:tr>
              <a:tr h="370840">
                <a:tc>
                  <a:txBody>
                    <a:bodyPr/>
                    <a:lstStyle/>
                    <a:p>
                      <a:pPr algn="ctr"/>
                      <a:r>
                        <a:rPr lang="en-US" dirty="0"/>
                        <a:t>6</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06"/>
                  </a:ext>
                </a:extLst>
              </a:tr>
              <a:tr h="370840">
                <a:tc>
                  <a:txBody>
                    <a:bodyPr/>
                    <a:lstStyle/>
                    <a:p>
                      <a:pPr algn="ctr"/>
                      <a:r>
                        <a:rPr lang="en-US" dirty="0"/>
                        <a:t>7</a:t>
                      </a:r>
                    </a:p>
                  </a:txBody>
                  <a:tcPr/>
                </a:tc>
                <a:tc>
                  <a:txBody>
                    <a:bodyPr/>
                    <a:lstStyle/>
                    <a:p>
                      <a:pPr algn="ctr"/>
                      <a:r>
                        <a:rPr lang="en-US" dirty="0"/>
                        <a:t>8</a:t>
                      </a:r>
                    </a:p>
                  </a:txBody>
                  <a:tcPr/>
                </a:tc>
                <a:tc>
                  <a:txBody>
                    <a:bodyPr/>
                    <a:lstStyle/>
                    <a:p>
                      <a:pPr algn="ctr"/>
                      <a:r>
                        <a:rPr lang="en-US" dirty="0"/>
                        <a:t>5</a:t>
                      </a:r>
                    </a:p>
                  </a:txBody>
                  <a:tcPr/>
                </a:tc>
                <a:extLst>
                  <a:ext uri="{0D108BD9-81ED-4DB2-BD59-A6C34878D82A}">
                    <a16:rowId xmlns:a16="http://schemas.microsoft.com/office/drawing/2014/main" val="10007"/>
                  </a:ext>
                </a:extLst>
              </a:tr>
              <a:tr h="370840">
                <a:tc>
                  <a:txBody>
                    <a:bodyPr/>
                    <a:lstStyle/>
                    <a:p>
                      <a:pPr algn="ctr"/>
                      <a:r>
                        <a:rPr lang="en-US" dirty="0"/>
                        <a:t>8</a:t>
                      </a:r>
                    </a:p>
                  </a:txBody>
                  <a:tcPr/>
                </a:tc>
                <a:tc>
                  <a:txBody>
                    <a:bodyPr/>
                    <a:lstStyle/>
                    <a:p>
                      <a:pPr algn="ctr"/>
                      <a:r>
                        <a:rPr lang="en-US" dirty="0"/>
                        <a:t>3</a:t>
                      </a:r>
                    </a:p>
                  </a:txBody>
                  <a:tcPr/>
                </a:tc>
                <a:tc>
                  <a:txBody>
                    <a:bodyPr/>
                    <a:lstStyle/>
                    <a:p>
                      <a:pPr algn="ctr"/>
                      <a:r>
                        <a:rPr lang="en-US" dirty="0"/>
                        <a:t>6</a:t>
                      </a:r>
                    </a:p>
                  </a:txBody>
                  <a:tcPr/>
                </a:tc>
                <a:extLst>
                  <a:ext uri="{0D108BD9-81ED-4DB2-BD59-A6C34878D82A}">
                    <a16:rowId xmlns:a16="http://schemas.microsoft.com/office/drawing/2014/main" val="10008"/>
                  </a:ext>
                </a:extLst>
              </a:tr>
              <a:tr h="370840">
                <a:tc>
                  <a:txBody>
                    <a:bodyPr/>
                    <a:lstStyle/>
                    <a:p>
                      <a:pPr algn="ctr"/>
                      <a:r>
                        <a:rPr lang="en-US" dirty="0"/>
                        <a:t>9</a:t>
                      </a:r>
                    </a:p>
                  </a:txBody>
                  <a:tcPr/>
                </a:tc>
                <a:tc>
                  <a:txBody>
                    <a:bodyPr/>
                    <a:lstStyle/>
                    <a:p>
                      <a:pPr algn="ctr"/>
                      <a:r>
                        <a:rPr lang="en-US" dirty="0"/>
                        <a:t>4</a:t>
                      </a:r>
                    </a:p>
                  </a:txBody>
                  <a:tcPr/>
                </a:tc>
                <a:tc>
                  <a:txBody>
                    <a:bodyPr/>
                    <a:lstStyle/>
                    <a:p>
                      <a:pPr algn="ctr"/>
                      <a:r>
                        <a:rPr lang="en-US" dirty="0"/>
                        <a:t>7</a:t>
                      </a:r>
                    </a:p>
                  </a:txBody>
                  <a:tcPr/>
                </a:tc>
                <a:extLst>
                  <a:ext uri="{0D108BD9-81ED-4DB2-BD59-A6C34878D82A}">
                    <a16:rowId xmlns:a16="http://schemas.microsoft.com/office/drawing/2014/main" val="10009"/>
                  </a:ext>
                </a:extLst>
              </a:tr>
              <a:tr h="370840">
                <a:tc>
                  <a:txBody>
                    <a:bodyPr/>
                    <a:lstStyle/>
                    <a:p>
                      <a:pPr algn="ctr"/>
                      <a:r>
                        <a:rPr lang="en-US" dirty="0"/>
                        <a:t>10</a:t>
                      </a:r>
                    </a:p>
                  </a:txBody>
                  <a:tcPr/>
                </a:tc>
                <a:tc>
                  <a:txBody>
                    <a:bodyPr/>
                    <a:lstStyle/>
                    <a:p>
                      <a:pPr algn="ctr"/>
                      <a:r>
                        <a:rPr lang="en-US" dirty="0"/>
                        <a:t>3</a:t>
                      </a:r>
                    </a:p>
                  </a:txBody>
                  <a:tcPr/>
                </a:tc>
                <a:tc>
                  <a:txBody>
                    <a:bodyPr/>
                    <a:lstStyle/>
                    <a:p>
                      <a:pPr algn="ctr"/>
                      <a:r>
                        <a:rPr lang="en-US" dirty="0"/>
                        <a:t>8</a:t>
                      </a:r>
                    </a:p>
                  </a:txBody>
                  <a:tcPr/>
                </a:tc>
                <a:extLst>
                  <a:ext uri="{0D108BD9-81ED-4DB2-BD59-A6C34878D82A}">
                    <a16:rowId xmlns:a16="http://schemas.microsoft.com/office/drawing/2014/main" val="10010"/>
                  </a:ext>
                </a:extLst>
              </a:tr>
            </a:tbl>
          </a:graphicData>
        </a:graphic>
      </p:graphicFrame>
      <p:sp>
        <p:nvSpPr>
          <p:cNvPr id="4" name="Content Placeholder 3"/>
          <p:cNvSpPr>
            <a:spLocks noGrp="1"/>
          </p:cNvSpPr>
          <p:nvPr>
            <p:ph sz="half" idx="2"/>
          </p:nvPr>
        </p:nvSpPr>
        <p:spPr/>
        <p:txBody>
          <a:bodyPr>
            <a:normAutofit/>
          </a:bodyPr>
          <a:lstStyle/>
          <a:p>
            <a:pPr marL="0" indent="0">
              <a:buNone/>
            </a:pPr>
            <a:r>
              <a:rPr lang="en-US" sz="3600" dirty="0"/>
              <a:t>Preference on a 10-point scale, 10 most preferred and 1 least preferred for Design and Speed of a laptop</a:t>
            </a:r>
          </a:p>
        </p:txBody>
      </p:sp>
    </p:spTree>
    <p:extLst>
      <p:ext uri="{BB962C8B-B14F-4D97-AF65-F5344CB8AC3E}">
        <p14:creationId xmlns:p14="http://schemas.microsoft.com/office/powerpoint/2010/main" val="589997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Preferences</a:t>
            </a:r>
          </a:p>
        </p:txBody>
      </p:sp>
      <p:graphicFrame>
        <p:nvGraphicFramePr>
          <p:cNvPr id="10" name="Content Placeholder 9"/>
          <p:cNvGraphicFramePr>
            <a:graphicFrameLocks noGrp="1"/>
          </p:cNvGraphicFramePr>
          <p:nvPr>
            <p:ph idx="1"/>
            <p:extLst/>
          </p:nvPr>
        </p:nvGraphicFramePr>
        <p:xfrm>
          <a:off x="609600" y="1825625"/>
          <a:ext cx="10972800" cy="4651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619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Preferences</a:t>
            </a:r>
          </a:p>
        </p:txBody>
      </p:sp>
      <p:graphicFrame>
        <p:nvGraphicFramePr>
          <p:cNvPr id="10" name="Content Placeholder 9"/>
          <p:cNvGraphicFramePr>
            <a:graphicFrameLocks noGrp="1"/>
          </p:cNvGraphicFramePr>
          <p:nvPr>
            <p:ph idx="1"/>
            <p:extLst/>
          </p:nvPr>
        </p:nvGraphicFramePr>
        <p:xfrm>
          <a:off x="609600" y="1825625"/>
          <a:ext cx="10972800" cy="46513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801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8593395" y="2055813"/>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48" y="272128"/>
            <a:ext cx="8228433" cy="6030349"/>
          </a:xfrm>
        </p:spPr>
      </p:pic>
    </p:spTree>
    <p:extLst>
      <p:ext uri="{BB962C8B-B14F-4D97-AF65-F5344CB8AC3E}">
        <p14:creationId xmlns:p14="http://schemas.microsoft.com/office/powerpoint/2010/main" val="8144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8593395" y="2055813"/>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4327" y="203303"/>
            <a:ext cx="5750033" cy="6221985"/>
          </a:xfrm>
        </p:spPr>
      </p:pic>
    </p:spTree>
    <p:extLst>
      <p:ext uri="{BB962C8B-B14F-4D97-AF65-F5344CB8AC3E}">
        <p14:creationId xmlns:p14="http://schemas.microsoft.com/office/powerpoint/2010/main" val="208935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8593395" y="2055813"/>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063" y="163973"/>
            <a:ext cx="7892906" cy="5882866"/>
          </a:xfrm>
        </p:spPr>
      </p:pic>
    </p:spTree>
    <p:extLst>
      <p:ext uri="{BB962C8B-B14F-4D97-AF65-F5344CB8AC3E}">
        <p14:creationId xmlns:p14="http://schemas.microsoft.com/office/powerpoint/2010/main" val="1349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593395" y="2055813"/>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740" y="146135"/>
            <a:ext cx="5212034" cy="6589346"/>
          </a:xfrm>
        </p:spPr>
      </p:pic>
    </p:spTree>
    <p:extLst>
      <p:ext uri="{BB962C8B-B14F-4D97-AF65-F5344CB8AC3E}">
        <p14:creationId xmlns:p14="http://schemas.microsoft.com/office/powerpoint/2010/main" val="6245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9311150" y="2075478"/>
            <a:ext cx="2624568" cy="1384995"/>
          </a:xfrm>
          <a:prstGeom prst="rect">
            <a:avLst/>
          </a:prstGeom>
          <a:solidFill>
            <a:schemeClr val="accent4">
              <a:lumMod val="20000"/>
              <a:lumOff val="80000"/>
            </a:schemeClr>
          </a:solidFill>
        </p:spPr>
        <p:txBody>
          <a:bodyPr wrap="square" rtlCol="0">
            <a:spAutoFit/>
          </a:bodyPr>
          <a:lstStyle/>
          <a:p>
            <a:pPr algn="ctr"/>
            <a:r>
              <a:rPr lang="en-US" sz="2800" b="1" dirty="0">
                <a:solidFill>
                  <a:srgbClr val="FF0000"/>
                </a:solidFill>
              </a:rPr>
              <a:t>7 Types of Starbucks </a:t>
            </a:r>
          </a:p>
          <a:p>
            <a:pPr algn="ctr"/>
            <a:r>
              <a:rPr lang="en-US" sz="2800" b="1" dirty="0">
                <a:solidFill>
                  <a:srgbClr val="FF0000"/>
                </a:solidFill>
              </a:rPr>
              <a:t>Customers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872" y="365125"/>
            <a:ext cx="8260006" cy="5770204"/>
          </a:xfrm>
        </p:spPr>
      </p:pic>
    </p:spTree>
    <p:extLst>
      <p:ext uri="{BB962C8B-B14F-4D97-AF65-F5344CB8AC3E}">
        <p14:creationId xmlns:p14="http://schemas.microsoft.com/office/powerpoint/2010/main" val="11753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7105-4A7D-4E52-ABFF-E4CB777D2237}"/>
              </a:ext>
            </a:extLst>
          </p:cNvPr>
          <p:cNvSpPr>
            <a:spLocks noGrp="1"/>
          </p:cNvSpPr>
          <p:nvPr>
            <p:ph type="ctrTitle"/>
          </p:nvPr>
        </p:nvSpPr>
        <p:spPr>
          <a:xfrm>
            <a:off x="534838" y="1122363"/>
            <a:ext cx="10817524" cy="1034241"/>
          </a:xfrm>
        </p:spPr>
        <p:txBody>
          <a:bodyPr/>
          <a:lstStyle/>
          <a:p>
            <a:r>
              <a:rPr lang="en-US" dirty="0"/>
              <a:t>Segmentation at Sticks Kebob</a:t>
            </a:r>
          </a:p>
        </p:txBody>
      </p:sp>
    </p:spTree>
    <p:extLst>
      <p:ext uri="{BB962C8B-B14F-4D97-AF65-F5344CB8AC3E}">
        <p14:creationId xmlns:p14="http://schemas.microsoft.com/office/powerpoint/2010/main" val="40916899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8&quot; unique_id=&quot;10091&quot;&gt;&lt;/object&gt;&lt;object type=&quot;2&quot; unique_id=&quot;10092&quot;&gt;&lt;object type=&quot;3&quot; unique_id=&quot;29363&quot;&gt;&lt;property id=&quot;20148&quot; value=&quot;5&quot;/&gt;&lt;property id=&quot;20300&quot; value=&quot;Slide 1 - &amp;quot;Cluster Analysis&amp;quot;&quot;/&gt;&lt;property id=&quot;20307&quot; value=&quot;258&quot;/&gt;&lt;/object&gt;&lt;object type=&quot;3&quot; unique_id=&quot;29364&quot;&gt;&lt;property id=&quot;20148&quot; value=&quot;5&quot;/&gt;&lt;property id=&quot;20300&quot; value=&quot;Slide 2 - &amp;quot;The Marketing Plan&amp;quot;&quot;/&gt;&lt;property id=&quot;20307&quot; value=&quot;259&quot;/&gt;&lt;/object&gt;&lt;object type=&quot;3&quot; unique_id=&quot;29379&quot;&gt;&lt;property id=&quot;20148&quot; value=&quot;5&quot;/&gt;&lt;property id=&quot;20300&quot; value=&quot;Slide 3 - &amp;quot;The Marketing Plan&amp;quot;&quot;/&gt;&lt;property id=&quot;20307&quot; value=&quot;260&quot;/&gt;&lt;/object&gt;&lt;object type=&quot;3&quot; unique_id=&quot;29395&quot;&gt;&lt;property id=&quot;20148&quot; value=&quot;5&quot;/&gt;&lt;property id=&quot;20300&quot; value=&quot;Slide 4 - &amp;quot;Identifying Segments: Possible Bases for Segmenting Consumers and Customers&amp;quot;&quot;/&gt;&lt;property id=&quot;20307&quot; value=&quot;261&quot;/&gt;&lt;/object&gt;&lt;object type=&quot;3&quot; unique_id=&quot;29420&quot;&gt;&lt;property id=&quot;20148&quot; value=&quot;5&quot;/&gt;&lt;property id=&quot;20300&quot; value=&quot;Slide 5 - &amp;quot;Psychographic Segmentation&amp;quot;&quot;/&gt;&lt;property id=&quot;20307&quot; value=&quot;262&quot;/&gt;&lt;/object&gt;&lt;object type=&quot;3&quot; unique_id=&quot;29421&quot;&gt;&lt;property id=&quot;20148&quot; value=&quot;5&quot;/&gt;&lt;property id=&quot;20300&quot; value=&quot;Slide 6 - &amp;quot;Multi-Attribute Segmentation&amp;quot;&quot;/&gt;&lt;property id=&quot;20307&quot; value=&quot;263&quot;/&gt;&lt;/object&gt;&lt;object type=&quot;3&quot; unique_id=&quot;29528&quot;&gt;&lt;property id=&quot;20148&quot; value=&quot;5&quot;/&gt;&lt;property id=&quot;20300&quot; value=&quot;Slide 7 - &amp;quot;PRIZM® by Claritas&amp;quot;&quot;/&gt;&lt;property id=&quot;20307&quot; value=&quot;265&quot;/&gt;&lt;/object&gt;&lt;object type=&quot;3&quot; unique_id=&quot;29583&quot;&gt;&lt;property id=&quot;20148&quot; value=&quot;5&quot;/&gt;&lt;property id=&quot;20300&quot; value=&quot;Slide 8 - &amp;quot;Cluster Analysis&amp;quot;&quot;/&gt;&lt;property id=&quot;20307&quot; value=&quot;266&quot;/&gt;&lt;/object&gt;&lt;object type=&quot;3&quot; unique_id=&quot;29584&quot;&gt;&lt;property id=&quot;20148&quot; value=&quot;5&quot;/&gt;&lt;property id=&quot;20300&quot; value=&quot;Slide 9 - &amp;quot;Customer Preferences&amp;quot;&quot;/&gt;&lt;property id=&quot;20307&quot; value=&quot;267&quot;/&gt;&lt;/object&gt;&lt;object type=&quot;3&quot; unique_id=&quot;29629&quot;&gt;&lt;property id=&quot;20148&quot; value=&quot;5&quot;/&gt;&lt;property id=&quot;20300&quot; value=&quot;Slide 10 - &amp;quot;Customer Preferences&amp;quot;&quot;/&gt;&lt;property id=&quot;20307&quot; value=&quot;268&quot;/&gt;&lt;/object&gt;&lt;object type=&quot;3&quot; unique_id=&quot;29630&quot;&gt;&lt;property id=&quot;20148&quot; value=&quot;5&quot;/&gt;&lt;property id=&quot;20300&quot; value=&quot;Slide 11 - &amp;quot;Non-Hierarchical Clustering&amp;quot;&quot;/&gt;&lt;property id=&quot;20307&quot; value=&quot;269&quot;/&gt;&lt;/object&gt;&lt;object type=&quot;3&quot; unique_id=&quot;29670&quot;&gt;&lt;property id=&quot;20148&quot; value=&quot;5&quot;/&gt;&lt;property id=&quot;20300&quot; value=&quot;Slide 12 - &amp;quot;Number of Clusters: Elbow Plot&amp;quot;&quot;/&gt;&lt;property id=&quot;20307&quot; value=&quot;270&quot;/&gt;&lt;/object&gt;&lt;object type=&quot;3&quot; unique_id=&quot;29741&quot;&gt;&lt;property id=&quot;20148&quot; value=&quot;5&quot;/&gt;&lt;property id=&quot;20300&quot; value=&quot;Slide 13 - &amp;quot;Profiling Segments&amp;quot;&quot;/&gt;&lt;property id=&quot;20307&quot; value=&quot;271&quot;/&gt;&lt;/object&gt;&lt;object type=&quot;3&quot; unique_id=&quot;29833&quot;&gt;&lt;property id=&quot;20148&quot; value=&quot;5&quot;/&gt;&lt;property id=&quot;20300&quot; value=&quot;Slide 14 - &amp;quot;Evaluating Your Segmentation Scheme&amp;quot;&quot;/&gt;&lt;property id=&quot;20307&quot; value=&quot;273&quot;/&gt;&lt;/object&gt;&lt;object type=&quot;3&quot; unique_id=&quot;29834&quot;&gt;&lt;property id=&quot;20148&quot; value=&quot;5&quot;/&gt;&lt;property id=&quot;20300&quot; value=&quot;Slide 15 - &amp;quot;Criteria for Effective Segmentation&amp;quot;&quot;/&gt;&lt;property id=&quot;20307&quot; value=&quot;274&quot;/&gt;&lt;/object&gt;&lt;object type=&quot;3&quot; unique_id=&quot;29835&quot;&gt;&lt;property id=&quot;20148&quot; value=&quot;5&quot;/&gt;&lt;property id=&quot;20300&quot; value=&quot;Slide 16 - &amp;quot;When Segmentation Fails?&amp;quot;&quot;/&gt;&lt;property id=&quot;20307&quot; value=&quot;275&quot;/&gt;&lt;/object&gt;&lt;object type=&quot;3&quot; unique_id=&quot;29981&quot;&gt;&lt;property id=&quot;20148&quot; value=&quot;5&quot;/&gt;&lt;property id=&quot;20300&quot; value=&quot;Slide 17 - &amp;quot;Judgement and Speculation&amp;quot;&quot;/&gt;&lt;property id=&quot;20307&quot; value=&quot;276&quot;/&gt;&lt;/object&gt;&lt;object type=&quot;3&quot; unique_id=&quot;30092&quot;&gt;&lt;property id=&quot;20148&quot; value=&quot;5&quot;/&gt;&lt;property id=&quot;20300&quot; value=&quot;Slide 18 - &amp;quot;Customer Centricity at Best Buy&amp;quot;&quot;/&gt;&lt;property id=&quot;20307&quot; value=&quot;277&quot;/&gt;&lt;/object&gt;&lt;object type=&quot;3&quot; unique_id=&quot;30282&quot;&gt;&lt;property id=&quot;20148&quot; value=&quot;5&quot;/&gt;&lt;property id=&quot;20300&quot; value=&quot;Slide 19 - &amp;quot;A Few Bumps in the Road at Best Buy&amp;quot;&quot;/&gt;&lt;property id=&quot;20307&quot; value=&quot;278&quot;/&gt;&lt;/object&gt;&lt;object type=&quot;3&quot; unique_id=&quot;30284&quot;&gt;&lt;property id=&quot;20148&quot; value=&quot;5&quot;/&gt;&lt;property id=&quot;20300&quot; value=&quot;Slide 20&quot;/&gt;&lt;property id=&quot;20307&quot; value=&quot;280&quot;/&gt;&lt;/object&gt;&lt;object type=&quot;3&quot; unique_id=&quot;30285&quot;&gt;&lt;property id=&quot;20148&quot; value=&quot;5&quot;/&gt;&lt;property id=&quot;20300&quot; value=&quot;Slide 21&quot;/&gt;&lt;property id=&quot;20307&quot; value=&quot;281&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3449</TotalTime>
  <Words>1328</Words>
  <Application>Microsoft Office PowerPoint</Application>
  <PresentationFormat>Widescreen</PresentationFormat>
  <Paragraphs>330</Paragraphs>
  <Slides>38</Slides>
  <Notes>11</Notes>
  <HiddenSlides>12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8" baseType="lpstr">
      <vt:lpstr>Arial</vt:lpstr>
      <vt:lpstr>Calibri</vt:lpstr>
      <vt:lpstr>Franklin Gothic Book</vt:lpstr>
      <vt:lpstr>Franklin Gothic Demi</vt:lpstr>
      <vt:lpstr>Franklin Gothic Medium</vt:lpstr>
      <vt:lpstr>Tahoma</vt:lpstr>
      <vt:lpstr>Verdana</vt:lpstr>
      <vt:lpstr>Wingdings</vt:lpstr>
      <vt:lpstr>Office Theme</vt:lpstr>
      <vt:lpstr>Worksheet</vt:lpstr>
      <vt:lpstr>Cluster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Segmentation at Sticks Kebob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Multi-Attribute Segmentation</vt:lpstr>
      <vt:lpstr>PRIZM® by Claritas</vt:lpstr>
      <vt:lpstr>Identifying Segments: Possible Bases for Segmenting Consumers and Customers</vt:lpstr>
      <vt:lpstr>Cluster Analysis</vt:lpstr>
      <vt:lpstr>PowerPoint Presentation</vt:lpstr>
      <vt:lpstr>Criteria for Effective Segmentation</vt:lpstr>
      <vt:lpstr>PowerPoint Presentation</vt:lpstr>
      <vt:lpstr>PowerPoint Presentation</vt:lpstr>
      <vt:lpstr>PowerPoint Presentation</vt:lpstr>
      <vt:lpstr>When Segmentation Fails</vt:lpstr>
      <vt:lpstr>Steps to Implement</vt:lpstr>
      <vt:lpstr>Customer Centricity at Best Buy</vt:lpstr>
      <vt:lpstr>A Few Bumps in the Road at Best Buy</vt:lpstr>
      <vt:lpstr>PowerPoint Presentation</vt:lpstr>
      <vt:lpstr>You are what you buy…but not everyone understands that yet</vt:lpstr>
      <vt:lpstr>Each consumer’s DNA is different</vt:lpstr>
      <vt:lpstr>PowerPoint Presentation</vt:lpstr>
      <vt:lpstr>2 Groups of People – Toy Buys</vt:lpstr>
      <vt:lpstr>2 Groups of People Toy Buys</vt:lpstr>
      <vt:lpstr>Customer Preferences</vt:lpstr>
      <vt:lpstr>Customer Preferences</vt:lpstr>
      <vt:lpstr>Customer Preferences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Telegdy, Fred</dc:creator>
  <cp:lastModifiedBy>Raghavshyam Ramamurthy</cp:lastModifiedBy>
  <cp:revision>238</cp:revision>
  <dcterms:created xsi:type="dcterms:W3CDTF">2015-01-20T20:55:15Z</dcterms:created>
  <dcterms:modified xsi:type="dcterms:W3CDTF">2019-01-02T06:27:09Z</dcterms:modified>
</cp:coreProperties>
</file>